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  <p:sldMasterId id="2147483680" r:id="rId2"/>
    <p:sldMasterId id="2147483693" r:id="rId3"/>
    <p:sldMasterId id="2147483706" r:id="rId4"/>
    <p:sldMasterId id="2147483711" r:id="rId5"/>
  </p:sldMasterIdLst>
  <p:notesMasterIdLst>
    <p:notesMasterId r:id="rId84"/>
  </p:notesMasterIdLst>
  <p:sldIdLst>
    <p:sldId id="256" r:id="rId6"/>
    <p:sldId id="257" r:id="rId7"/>
    <p:sldId id="1686" r:id="rId8"/>
    <p:sldId id="1569" r:id="rId9"/>
    <p:sldId id="1598" r:id="rId10"/>
    <p:sldId id="1599" r:id="rId11"/>
    <p:sldId id="1600" r:id="rId12"/>
    <p:sldId id="1601" r:id="rId13"/>
    <p:sldId id="1602" r:id="rId14"/>
    <p:sldId id="1603" r:id="rId15"/>
    <p:sldId id="1604" r:id="rId16"/>
    <p:sldId id="1605" r:id="rId17"/>
    <p:sldId id="1606" r:id="rId18"/>
    <p:sldId id="1607" r:id="rId19"/>
    <p:sldId id="1608" r:id="rId20"/>
    <p:sldId id="1609" r:id="rId21"/>
    <p:sldId id="1610" r:id="rId22"/>
    <p:sldId id="1611" r:id="rId23"/>
    <p:sldId id="1612" r:id="rId24"/>
    <p:sldId id="1613" r:id="rId25"/>
    <p:sldId id="1614" r:id="rId26"/>
    <p:sldId id="1615" r:id="rId27"/>
    <p:sldId id="1616" r:id="rId28"/>
    <p:sldId id="1617" r:id="rId29"/>
    <p:sldId id="1618" r:id="rId30"/>
    <p:sldId id="1619" r:id="rId31"/>
    <p:sldId id="1620" r:id="rId32"/>
    <p:sldId id="1621" r:id="rId33"/>
    <p:sldId id="1622" r:id="rId34"/>
    <p:sldId id="1623" r:id="rId35"/>
    <p:sldId id="1630" r:id="rId36"/>
    <p:sldId id="1624" r:id="rId37"/>
    <p:sldId id="1631" r:id="rId38"/>
    <p:sldId id="1632" r:id="rId39"/>
    <p:sldId id="1633" r:id="rId40"/>
    <p:sldId id="1685" r:id="rId41"/>
    <p:sldId id="1634" r:id="rId42"/>
    <p:sldId id="1635" r:id="rId43"/>
    <p:sldId id="1625" r:id="rId44"/>
    <p:sldId id="1636" r:id="rId45"/>
    <p:sldId id="1626" r:id="rId46"/>
    <p:sldId id="1639" r:id="rId47"/>
    <p:sldId id="1638" r:id="rId48"/>
    <p:sldId id="1637" r:id="rId49"/>
    <p:sldId id="1627" r:id="rId50"/>
    <p:sldId id="1641" r:id="rId51"/>
    <p:sldId id="1640" r:id="rId52"/>
    <p:sldId id="1642" r:id="rId53"/>
    <p:sldId id="1643" r:id="rId54"/>
    <p:sldId id="1644" r:id="rId55"/>
    <p:sldId id="1645" r:id="rId56"/>
    <p:sldId id="1646" r:id="rId57"/>
    <p:sldId id="1647" r:id="rId58"/>
    <p:sldId id="1648" r:id="rId59"/>
    <p:sldId id="1652" r:id="rId60"/>
    <p:sldId id="1687" r:id="rId61"/>
    <p:sldId id="1657" r:id="rId62"/>
    <p:sldId id="1667" r:id="rId63"/>
    <p:sldId id="1664" r:id="rId64"/>
    <p:sldId id="1669" r:id="rId65"/>
    <p:sldId id="1658" r:id="rId66"/>
    <p:sldId id="1665" r:id="rId67"/>
    <p:sldId id="1671" r:id="rId68"/>
    <p:sldId id="1662" r:id="rId69"/>
    <p:sldId id="1666" r:id="rId70"/>
    <p:sldId id="1672" r:id="rId71"/>
    <p:sldId id="1673" r:id="rId72"/>
    <p:sldId id="1674" r:id="rId73"/>
    <p:sldId id="1675" r:id="rId74"/>
    <p:sldId id="1676" r:id="rId75"/>
    <p:sldId id="1677" r:id="rId76"/>
    <p:sldId id="1678" r:id="rId77"/>
    <p:sldId id="1679" r:id="rId78"/>
    <p:sldId id="1680" r:id="rId79"/>
    <p:sldId id="1681" r:id="rId80"/>
    <p:sldId id="1682" r:id="rId81"/>
    <p:sldId id="1684" r:id="rId82"/>
    <p:sldId id="320" r:id="rId83"/>
  </p:sldIdLst>
  <p:sldSz cx="12192000" cy="6858000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493602396@qq.com" initials="3" lastIdx="1" clrIdx="0">
    <p:extLst>
      <p:ext uri="{19B8F6BF-5375-455C-9EA6-DF929625EA0E}">
        <p15:presenceInfo xmlns:p15="http://schemas.microsoft.com/office/powerpoint/2012/main" userId="7e6fcf06982625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5B9BD5"/>
    <a:srgbClr val="404040"/>
    <a:srgbClr val="FFC90E"/>
    <a:srgbClr val="3F4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viewProps" Target="view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518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14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789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838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  <a:p>
            <a:pPr lvl="0"/>
            <a:endParaRPr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594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334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729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515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31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  <a:p>
            <a:pPr lvl="0"/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25706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t="70982"/>
          <a:stretch>
            <a:fillRect/>
          </a:stretch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23036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3376915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48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4532811-9B3C-2640-A6FA-730597013ACF}"/>
              </a:ext>
            </a:extLst>
          </p:cNvPr>
          <p:cNvSpPr/>
          <p:nvPr userDrawn="1"/>
        </p:nvSpPr>
        <p:spPr>
          <a:xfrm>
            <a:off x="176491" y="136525"/>
            <a:ext cx="2870947" cy="268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/>
              <a:t>初始化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10C87F-F344-5028-A059-70283353D3DB}"/>
              </a:ext>
            </a:extLst>
          </p:cNvPr>
          <p:cNvSpPr/>
          <p:nvPr userDrawn="1"/>
        </p:nvSpPr>
        <p:spPr>
          <a:xfrm>
            <a:off x="3225053" y="136522"/>
            <a:ext cx="2870947" cy="2689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/>
              <a:t>分区注册与解析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BBC2CB8-329A-3096-A744-354EE069607B}"/>
              </a:ext>
            </a:extLst>
          </p:cNvPr>
          <p:cNvSpPr/>
          <p:nvPr userDrawn="1"/>
        </p:nvSpPr>
        <p:spPr>
          <a:xfrm>
            <a:off x="6218145" y="136523"/>
            <a:ext cx="2870947" cy="268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/>
              <a:t>读写及缓存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1FDB84-447A-00E8-A71D-16B0C6B1D1F8}"/>
              </a:ext>
            </a:extLst>
          </p:cNvPr>
          <p:cNvSpPr/>
          <p:nvPr userDrawn="1"/>
        </p:nvSpPr>
        <p:spPr>
          <a:xfrm>
            <a:off x="9211237" y="136522"/>
            <a:ext cx="2870947" cy="268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/>
              <a:t>反初始化</a:t>
            </a:r>
          </a:p>
        </p:txBody>
      </p:sp>
    </p:spTree>
    <p:extLst>
      <p:ext uri="{BB962C8B-B14F-4D97-AF65-F5344CB8AC3E}">
        <p14:creationId xmlns:p14="http://schemas.microsoft.com/office/powerpoint/2010/main" val="2447972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7"/>
          <p:cNvSpPr txBox="1"/>
          <p:nvPr userDrawn="1"/>
        </p:nvSpPr>
        <p:spPr>
          <a:xfrm>
            <a:off x="5135893" y="164637"/>
            <a:ext cx="2010410" cy="459105"/>
          </a:xfrm>
          <a:prstGeom prst="rect">
            <a:avLst/>
          </a:prstGeom>
          <a:noFill/>
        </p:spPr>
        <p:txBody>
          <a:bodyPr wrap="none" lIns="91389" tIns="45694" rIns="91389" bIns="45694" rtlCol="0">
            <a:spAutoFit/>
          </a:bodyPr>
          <a:lstStyle/>
          <a:p>
            <a:pPr lvl="0" defTabSz="685165">
              <a:defRPr/>
            </a:pPr>
            <a:r>
              <a:rPr lang="zh-CN" altLang="en-US" sz="2400" b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单击输入标题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81" y="395460"/>
            <a:ext cx="485101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7340981" y="395460"/>
            <a:ext cx="485101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 advTm="300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11484A87-50AD-4B79-A3C7-C417EE16EDB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37526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D89955F-190E-498C-AC5E-75ECF52E8F3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03813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4E77EB7-F2A0-46CA-A721-46FCA8021F8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574408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66F0598-21B1-4440-AE75-4815C1DC4EC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87359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2EC84F-588A-46AD-BE8D-B7C706380F8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32896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3465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9A644E26-11CA-4390-8B0D-33A4D45FDBC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09676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15371423-9E31-436C-88EE-BB1FBC6D8B7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36588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3B2B1BF-F1CD-45C9-8721-A997A236657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16897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43EB20AC-6F21-4545-A41F-17C9031D615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04290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23B0D69-AB24-44A5-A7EA-D7191C8AB2A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09870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EACA589E-567E-49C4-8261-CB6A4823C55A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3404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1128716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6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812760" lvl="1" indent="0" algn="ctr">
              <a:buNone/>
            </a:lvl2pPr>
            <a:lvl3pPr marL="1625519" lvl="2" indent="0" algn="ctr">
              <a:buNone/>
            </a:lvl3pPr>
            <a:lvl4pPr marL="2438278" lvl="3" indent="0" algn="ctr">
              <a:buNone/>
            </a:lvl4pPr>
            <a:lvl5pPr marL="3251037" lvl="4" indent="0" algn="ctr">
              <a:buNone/>
            </a:lvl5pPr>
            <a:lvl6pPr marL="4063797" lvl="5" indent="0" algn="ctr">
              <a:buNone/>
            </a:lvl6pPr>
            <a:lvl7pPr marL="4876557" lvl="6" indent="0" algn="ctr">
              <a:buNone/>
            </a:lvl7pPr>
            <a:lvl8pPr marL="5689315" lvl="7" indent="0" algn="ctr">
              <a:buNone/>
            </a:lvl8pPr>
            <a:lvl9pPr marL="6502075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E1C8ADA-986C-4CD0-8B07-7B4FAC0DDF0A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677549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569AF65-7210-48C0-9D6F-4ED9578326A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7412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6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812760" lvl="1" indent="0">
              <a:buNone/>
              <a:defRPr sz="2400"/>
            </a:lvl2pPr>
            <a:lvl3pPr marL="1625519" lvl="2" indent="0">
              <a:buNone/>
              <a:defRPr sz="2133"/>
            </a:lvl3pPr>
            <a:lvl4pPr marL="2438278" lvl="3" indent="0">
              <a:buNone/>
              <a:defRPr sz="1867"/>
            </a:lvl4pPr>
            <a:lvl5pPr marL="3251037" lvl="4" indent="0">
              <a:buNone/>
              <a:defRPr sz="1867"/>
            </a:lvl5pPr>
            <a:lvl6pPr marL="4063797" lvl="5" indent="0">
              <a:buNone/>
              <a:defRPr sz="1867"/>
            </a:lvl6pPr>
            <a:lvl7pPr marL="4876557" lvl="6" indent="0">
              <a:buNone/>
              <a:defRPr sz="1867"/>
            </a:lvl7pPr>
            <a:lvl8pPr marL="5689315" lvl="7" indent="0">
              <a:buNone/>
              <a:defRPr sz="1867"/>
            </a:lvl8pPr>
            <a:lvl9pPr marL="6502075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DB2A9E76-B0EF-4942-AF63-EC4240A249C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8936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C2076C-B2C5-69F2-0985-14A6C700D55E}"/>
              </a:ext>
            </a:extLst>
          </p:cNvPr>
          <p:cNvSpPr/>
          <p:nvPr userDrawn="1"/>
        </p:nvSpPr>
        <p:spPr>
          <a:xfrm>
            <a:off x="176491" y="136525"/>
            <a:ext cx="2870947" cy="2689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463DD3-E992-E5DF-6A9D-3C88A2729C29}"/>
              </a:ext>
            </a:extLst>
          </p:cNvPr>
          <p:cNvSpPr/>
          <p:nvPr userDrawn="1"/>
        </p:nvSpPr>
        <p:spPr>
          <a:xfrm>
            <a:off x="3225053" y="136522"/>
            <a:ext cx="2870947" cy="268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分区注册与解析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CF09AE3-E392-7218-3DC0-42E825297E25}"/>
              </a:ext>
            </a:extLst>
          </p:cNvPr>
          <p:cNvSpPr/>
          <p:nvPr userDrawn="1"/>
        </p:nvSpPr>
        <p:spPr>
          <a:xfrm>
            <a:off x="6218145" y="136523"/>
            <a:ext cx="2870947" cy="268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读写及缓存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CF94AF-4D59-B958-39A5-710743EE4B0A}"/>
              </a:ext>
            </a:extLst>
          </p:cNvPr>
          <p:cNvSpPr/>
          <p:nvPr userDrawn="1"/>
        </p:nvSpPr>
        <p:spPr>
          <a:xfrm>
            <a:off x="9211237" y="136522"/>
            <a:ext cx="2870947" cy="2689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反初始化</a:t>
            </a:r>
          </a:p>
        </p:txBody>
      </p:sp>
    </p:spTree>
    <p:extLst>
      <p:ext uri="{BB962C8B-B14F-4D97-AF65-F5344CB8AC3E}">
        <p14:creationId xmlns:p14="http://schemas.microsoft.com/office/powerpoint/2010/main" val="3313756833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2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17E04D5-9CCC-4B4A-819A-E85D3819BE7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81667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FC0DCD-6495-4C19-9764-D98D8DA4A9D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37637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19CE01A9-8458-46EC-B416-1AC5D0886737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94382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DD7966A8-8BEB-4A6F-9BE7-DA30B119158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93973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1AD6A95-45B5-42CF-B13C-7B8CA6B10B7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95889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E0115C96-B7F2-4EC9-A9A0-38E758E649D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173905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3FC4E793-5685-40B3-81CC-4A8DE5B11FD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690408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38972883-C56B-4905-BF1E-3D6412BEFE4F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902628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6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4053600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4"/>
          <p:cNvSpPr/>
          <p:nvPr/>
        </p:nvSpPr>
        <p:spPr>
          <a:xfrm flipV="1">
            <a:off x="366185" y="610869"/>
            <a:ext cx="11459633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pic>
        <p:nvPicPr>
          <p:cNvPr id="3075" name="Picture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491133" y="84685"/>
            <a:ext cx="2372784" cy="52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2"/>
          <p:cNvPicPr>
            <a:picLocks noChangeAspect="1"/>
          </p:cNvPicPr>
          <p:nvPr/>
        </p:nvPicPr>
        <p:blipFill>
          <a:blip r:embed="rId3"/>
          <a:srcRect t="13902" b="15382"/>
          <a:stretch/>
        </p:blipFill>
        <p:spPr>
          <a:xfrm>
            <a:off x="0" y="3871914"/>
            <a:ext cx="11743267" cy="226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0360" y="839154"/>
            <a:ext cx="10363200" cy="1470025"/>
          </a:xfrm>
        </p:spPr>
        <p:txBody>
          <a:bodyPr/>
          <a:lstStyle>
            <a:lvl1pPr lvl="0">
              <a:defRPr sz="3600"/>
            </a:lvl1pPr>
          </a:lstStyle>
          <a:p>
            <a:r>
              <a:rPr lang="zh-CN" altLang="en-US" strike="noStrike"/>
              <a:t>单击此处编辑母版标题样式</a:t>
            </a:r>
            <a:endParaRPr lang="en-US" strike="noStrike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285" y="3213100"/>
            <a:ext cx="10367433" cy="720725"/>
          </a:xfrm>
        </p:spPr>
        <p:txBody>
          <a:bodyPr/>
          <a:lstStyle>
            <a:lvl1pPr marL="0" lvl="0" indent="0">
              <a:buFont typeface="Wingdings" charset="2"/>
              <a:buNone/>
            </a:lvl1pPr>
          </a:lstStyle>
          <a:p>
            <a:r>
              <a:rPr lang="zh-CN" altLang="en-US" strike="noStrike"/>
              <a:t>单击此处编辑母版副标题样式</a:t>
            </a:r>
            <a:endParaRPr lang="en-US" strike="noStrike"/>
          </a:p>
        </p:txBody>
      </p:sp>
    </p:spTree>
    <p:extLst>
      <p:ext uri="{BB962C8B-B14F-4D97-AF65-F5344CB8AC3E}">
        <p14:creationId xmlns:p14="http://schemas.microsoft.com/office/powerpoint/2010/main" val="405257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45339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28273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43417" y="1361440"/>
            <a:ext cx="11582400" cy="4491037"/>
          </a:xfrm>
        </p:spPr>
        <p:txBody>
          <a:bodyPr vert="horz" wrap="square" lIns="91440" tIns="45720" rIns="91440" bIns="45720" numCol="1" anchor="t" anchorCtr="0"/>
          <a:lstStyle/>
          <a:p>
            <a:pPr marL="231134" lvl="0" indent="-231134" algn="l" defTabSz="121917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charset="2"/>
              <a:buChar char="n"/>
            </a:pPr>
            <a:r>
              <a:rPr lang="zh-CN" altLang="en-US" sz="1600" b="0" i="0" u="none" strike="noStrike" kern="0" spc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/>
              </a:rPr>
              <a:t>单击图标添加表格</a:t>
            </a:r>
          </a:p>
        </p:txBody>
      </p:sp>
      <p:sp>
        <p:nvSpPr>
          <p:cNvPr id="9" name="燕尾形 5"/>
          <p:cNvSpPr/>
          <p:nvPr/>
        </p:nvSpPr>
        <p:spPr>
          <a:xfrm>
            <a:off x="380365" y="86995"/>
            <a:ext cx="5121275" cy="417829"/>
          </a:xfrm>
          <a:prstGeom prst="chevron">
            <a:avLst/>
          </a:prstGeom>
          <a:solidFill>
            <a:srgbClr val="009259"/>
          </a:solidFill>
          <a:ln>
            <a:noFill/>
          </a:ln>
        </p:spPr>
        <p:txBody>
          <a:bodyPr vert="horz" wrap="square" numCol="1" spcCol="0" anchor="ctr" anchorCtr="0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1pPr>
            <a:lvl2pPr marL="455930" lvl="1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2pPr>
            <a:lvl3pPr marL="913130" lvl="2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3pPr>
            <a:lvl4pPr marL="1370330" lvl="3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4pPr>
            <a:lvl5pPr marL="1827530" lvl="4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5pPr>
            <a:lvl6pPr marL="2286000" lvl="5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6pPr>
            <a:lvl7pPr marL="2743200" lvl="6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7pPr>
            <a:lvl8pPr marL="3200400" lvl="7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8pPr>
            <a:lvl9pPr marL="3657600" lvl="8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9pPr>
          </a:lstStyle>
          <a:p>
            <a:endParaRPr lang="en-US" sz="1600" b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373" y="121563"/>
            <a:ext cx="242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2191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zh-CN" altLang="en-US" sz="1800">
                <a:latin typeface="OPPOSans B"/>
                <a:ea typeface="OPPOSans B"/>
              </a:rPr>
              <a:t>联合实验室进展</a:t>
            </a:r>
          </a:p>
        </p:txBody>
      </p:sp>
    </p:spTree>
    <p:extLst>
      <p:ext uri="{BB962C8B-B14F-4D97-AF65-F5344CB8AC3E}">
        <p14:creationId xmlns:p14="http://schemas.microsoft.com/office/powerpoint/2010/main" val="2452174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49" y="6394451"/>
            <a:ext cx="4410075" cy="292100"/>
          </a:xfrm>
        </p:spPr>
        <p:txBody>
          <a:bodyPr>
            <a:normAutofit/>
          </a:bodyPr>
          <a:lstStyle>
            <a:lvl1pPr lvl="0">
              <a:defRPr sz="949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3339010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B2C465C-8FA2-430C-ADF3-904E03A8F6D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24076951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4160B0C6-1D85-4301-8154-9EA3552A82D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0437838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9AA898CA-9DC4-4DEB-987F-5794FE28A27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2354290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56F47AF-6E9B-44E0-8B3C-C99367D8557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26016643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07B3C6-01FB-418A-A503-30BBA367DFC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52579087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A7421A49-5667-41F8-BE17-1B845396D5D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1347735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02386B43-1405-4E8E-813D-472D21B2C6E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794089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82739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183FDC7-D04F-4C48-ADCE-652D6AA1EF8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2925632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B7C7ADB0-93AD-4236-858F-3DBD1C0AB6F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5590215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266418AD-6F9A-4D71-B11D-DEB52ADAFDE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1011668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t="70982"/>
          <a:stretch>
            <a:fillRect/>
          </a:stretch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CD1B9F34-C406-4928-9AD5-876CC2DF2B15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0027391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1743730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54231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34637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755535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21543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fld id="{82F288E0-7875-42C4-84C8-98DBBD3BF4D2}" type="datetimeFigureOut">
              <a:rPr lang="zh-CN" altLang="en-US" smtClean="0"/>
              <a:t>2023/6/14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341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59" r:id="rId14"/>
  </p:sldLayoutIdLst>
  <p:transition/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46CA1F34-64BF-43C4-8E64-78EC09648AC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459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2B865F8E-C9A6-450B-A9C7-5798BE3FFA29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6797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5pPr>
      <a:lvl6pPr marL="812760" lvl="5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6pPr>
      <a:lvl7pPr marL="1625519" lvl="6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7pPr>
      <a:lvl8pPr marL="2438278" lvl="7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8pPr>
      <a:lvl9pPr marL="3251037" lvl="8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9pPr>
    </p:titleStyle>
    <p:bodyStyle>
      <a:lvl1pPr marL="609570" lvl="0" indent="-609570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5689">
          <a:solidFill>
            <a:schemeClr val="tx1"/>
          </a:solidFill>
          <a:latin typeface="Calibri"/>
          <a:ea typeface="宋体"/>
        </a:defRPr>
      </a:lvl1pPr>
      <a:lvl2pPr marL="1320734" lvl="1" indent="-507974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4977">
          <a:solidFill>
            <a:schemeClr val="tx1"/>
          </a:solidFill>
          <a:latin typeface="Calibri"/>
          <a:ea typeface="宋体"/>
        </a:defRPr>
      </a:lvl2pPr>
      <a:lvl3pPr marL="2031899" lvl="2" indent="-40637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3pPr>
      <a:lvl4pPr marL="2844658" lvl="3" indent="-406379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556">
          <a:solidFill>
            <a:schemeClr val="tx1"/>
          </a:solidFill>
          <a:latin typeface="Calibri"/>
          <a:ea typeface="宋体"/>
        </a:defRPr>
      </a:lvl4pPr>
      <a:lvl5pPr marL="3657417" lvl="4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5pPr>
      <a:lvl6pPr marL="4470176" lvl="5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6pPr>
      <a:lvl7pPr marL="5282936" lvl="6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7pPr>
      <a:lvl8pPr marL="6095696" lvl="7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8pPr>
      <a:lvl9pPr marL="6908454" lvl="8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1pPr>
      <a:lvl2pPr marL="812760" lvl="1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2pPr>
      <a:lvl3pPr marL="1625519" lvl="2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3pPr>
      <a:lvl4pPr marL="2438278" lvl="3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4pPr>
      <a:lvl5pPr marL="3251037" lvl="4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5pPr>
      <a:lvl6pPr marL="4063797" lvl="5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6pPr>
      <a:lvl7pPr marL="4876557" lvl="6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7pPr>
      <a:lvl8pPr marL="5689315" lvl="7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8pPr>
      <a:lvl9pPr marL="6502075" lvl="8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243417" y="228918"/>
            <a:ext cx="11582400" cy="8159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/>
            <a:endParaRPr lang="en-US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243417" y="1217931"/>
            <a:ext cx="11582400" cy="4491037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lvl="0" indent="-173350"/>
            <a:r>
              <a:rPr lang="en-US"/>
              <a:t>Click to edit Master text styles</a:t>
            </a:r>
          </a:p>
          <a:p>
            <a:pPr lvl="1" indent="-163825"/>
            <a:r>
              <a:rPr lang="en-US"/>
              <a:t>Second level</a:t>
            </a:r>
          </a:p>
          <a:p>
            <a:pPr lvl="2" indent="-173350"/>
            <a:r>
              <a:rPr lang="en-US"/>
              <a:t>Third level</a:t>
            </a:r>
          </a:p>
        </p:txBody>
      </p:sp>
      <p:sp>
        <p:nvSpPr>
          <p:cNvPr id="1029" name="灯片编号占位符 1"/>
          <p:cNvSpPr txBox="1">
            <a:spLocks noGrp="1"/>
          </p:cNvSpPr>
          <p:nvPr/>
        </p:nvSpPr>
        <p:spPr>
          <a:xfrm>
            <a:off x="243418" y="6537326"/>
            <a:ext cx="488951" cy="184149"/>
          </a:xfrm>
          <a:prstGeom prst="rect">
            <a:avLst/>
          </a:prstGeom>
          <a:noFill/>
          <a:ln>
            <a:noFill/>
          </a:ln>
        </p:spPr>
        <p:txBody>
          <a:bodyPr lIns="163688" tIns="81845" rIns="163688" bIns="81845"/>
          <a:lstStyle>
            <a:lvl1pPr lvl="0"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lvl="0" indent="0" algn="l" defTabSz="121917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359C5F3-6B52-41BD-A82B-B26B2F758E32}" type="slidenum">
              <a:rPr lang="en-US" altLang="zh-CN" sz="1065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/>
              </a:rPr>
              <a:pPr marL="0" lvl="0" indent="0" algn="l" defTabSz="121917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‹#›</a:t>
            </a:fld>
            <a:endParaRPr lang="en-US" sz="1065" b="0" i="0" u="none" strike="noStrike" kern="1200" spc="0" baseline="0">
              <a:ln>
                <a:noFill/>
              </a:ln>
              <a:solidFill>
                <a:schemeClr val="tx1"/>
              </a:solidFill>
              <a:effectLst/>
              <a:latin typeface="Arial"/>
              <a:ea typeface="宋体"/>
            </a:endParaRPr>
          </a:p>
        </p:txBody>
      </p:sp>
      <p:pic>
        <p:nvPicPr>
          <p:cNvPr id="1030" name="Picture 6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9491133" y="-634"/>
            <a:ext cx="2372784" cy="5254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ine 4"/>
          <p:cNvSpPr/>
          <p:nvPr/>
        </p:nvSpPr>
        <p:spPr>
          <a:xfrm flipV="1">
            <a:off x="366185" y="565843"/>
            <a:ext cx="11459633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323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</p:sldLayoutIdLst>
  <p:hf sldNum="0" hdr="0" ftr="0" dt="0"/>
  <p:txStyles>
    <p:titleStyle>
      <a:lvl1pPr lvl="0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1pPr>
      <a:lvl2pPr lvl="1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2pPr>
      <a:lvl3pPr lvl="2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3pPr>
      <a:lvl4pPr lvl="3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4pPr>
      <a:lvl5pPr lvl="4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5pPr>
      <a:lvl6pPr marL="609585" lvl="5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6pPr>
      <a:lvl7pPr marL="1219170" lvl="6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7pPr>
      <a:lvl8pPr marL="1828754" lvl="7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8pPr>
      <a:lvl9pPr marL="2438339" lvl="8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9pPr>
    </p:titleStyle>
    <p:bodyStyle>
      <a:lvl1pPr marL="231134" lvl="0" indent="-231134" algn="l" eaLnBrk="1" hangingPunct="1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charset="2"/>
        <a:buChar char="n"/>
        <a:defRPr sz="2133">
          <a:solidFill>
            <a:schemeClr val="tx1"/>
          </a:solidFill>
          <a:latin typeface="Arial"/>
          <a:ea typeface="宋体"/>
        </a:defRPr>
      </a:lvl1pPr>
      <a:lvl2pPr marL="679856" lvl="1" indent="-218435" algn="l" eaLnBrk="1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867">
          <a:solidFill>
            <a:schemeClr val="tx1"/>
          </a:solidFill>
          <a:latin typeface="Arial"/>
          <a:ea typeface="宋体"/>
        </a:defRPr>
      </a:lvl2pPr>
      <a:lvl3pPr marL="1141278" lvl="2" indent="-231134" algn="l" eaLnBrk="1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Arial"/>
          <a:ea typeface="宋体"/>
        </a:defRPr>
      </a:lvl3pPr>
      <a:lvl4pPr marL="1602700" lvl="3" indent="-231134" algn="l" eaLnBrk="1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2133">
          <a:solidFill>
            <a:schemeClr val="bg1"/>
          </a:solidFill>
          <a:latin typeface="Arial"/>
          <a:ea typeface="宋体"/>
        </a:defRPr>
      </a:lvl4pPr>
      <a:lvl5pPr marL="2051422" lvl="4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5pPr>
      <a:lvl6pPr marL="2662700" lvl="5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6pPr>
      <a:lvl7pPr marL="3272285" lvl="6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7pPr>
      <a:lvl8pPr marL="3881870" lvl="7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8pPr>
      <a:lvl9pPr marL="4491454" lvl="8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00D68A8B-6C62-432B-A43C-A1BCAB8AA3A8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8888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ransition/>
  <p:txStyles>
    <p:titleStyle>
      <a:lvl1pPr lvl="0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1" y="1810585"/>
            <a:ext cx="10945216" cy="864096"/>
          </a:xfrm>
        </p:spPr>
        <p:txBody>
          <a:bodyPr vert="horz" wrap="square" lIns="121920" tIns="60960" rIns="121920" bIns="60960" numCol="1" anchor="t" anchorCtr="0"/>
          <a:lstStyle/>
          <a:p>
            <a:pPr lvl="0" algn="ctr"/>
            <a:r>
              <a:rPr lang="en-US" altLang="zh-CN" sz="4800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Disk</a:t>
            </a:r>
            <a:r>
              <a:rPr lang="zh-CN" altLang="en-US" sz="4800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设备与</a:t>
            </a:r>
            <a:r>
              <a:rPr lang="en-US" altLang="zh-CN" sz="4800" dirty="0" err="1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Bcache</a:t>
            </a:r>
            <a:br>
              <a:rPr lang="en-US" altLang="zh-CN" sz="4800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</a:br>
            <a:br>
              <a:rPr lang="en-US" dirty="0"/>
            </a:br>
            <a:endParaRPr lang="zh-CN" altLang="en-US" sz="3200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986757" y="6206655"/>
            <a:ext cx="1971576" cy="66675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defTabSz="1219170"/>
            <a:fld id="{2860F326-4499-4A67-8F03-170333456A58}" type="datetime1">
              <a:rPr lang="en-US" altLang="zh-CN" sz="2133">
                <a:solidFill>
                  <a:srgbClr val="17375E"/>
                </a:solidFill>
                <a:latin typeface="Broadway"/>
                <a:ea typeface="华文行楷"/>
              </a:rPr>
              <a:pPr algn="ctr" defTabSz="1219170"/>
              <a:t>6/14/2023</a:t>
            </a:fld>
            <a:endParaRPr lang="en-US" sz="2133">
              <a:solidFill>
                <a:srgbClr val="17375E"/>
              </a:solidFill>
              <a:latin typeface="Broadway"/>
              <a:ea typeface="华文行楷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018464-AAE5-4663-B2FF-22814387CF72}"/>
              </a:ext>
            </a:extLst>
          </p:cNvPr>
          <p:cNvGrpSpPr/>
          <p:nvPr/>
        </p:nvGrpSpPr>
        <p:grpSpPr>
          <a:xfrm>
            <a:off x="0" y="3670649"/>
            <a:ext cx="12192000" cy="2529859"/>
            <a:chOff x="0" y="2762588"/>
            <a:chExt cx="9144000" cy="18973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B647894-CD4F-4FA2-B187-FCA4C09F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31790"/>
              <a:ext cx="3059832" cy="155400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A03D7B-164F-4C9F-9867-D6896581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692" y="2934479"/>
              <a:ext cx="3115308" cy="155863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95B3FB4-D30E-47F8-8C9D-C8DD4EDC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0374" y="2762588"/>
              <a:ext cx="3143251" cy="18973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C1E073-CE8A-4C78-A1AB-394008508CD2}"/>
              </a:ext>
            </a:extLst>
          </p:cNvPr>
          <p:cNvGrpSpPr/>
          <p:nvPr/>
        </p:nvGrpSpPr>
        <p:grpSpPr>
          <a:xfrm>
            <a:off x="3311691" y="163187"/>
            <a:ext cx="4437053" cy="769536"/>
            <a:chOff x="2483768" y="122390"/>
            <a:chExt cx="3327790" cy="5771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7289174-A8A6-4188-88A8-EA01ECDB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A49076-80F6-4533-B789-F02377856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AA0ADBFC-193D-C559-DA42-C7072EA7CC83}"/>
              </a:ext>
            </a:extLst>
          </p:cNvPr>
          <p:cNvSpPr/>
          <p:nvPr/>
        </p:nvSpPr>
        <p:spPr>
          <a:xfrm>
            <a:off x="8350786" y="3137097"/>
            <a:ext cx="352868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70BCD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汇报人：肖先荣 胡鑫宇</a:t>
            </a:r>
            <a:endParaRPr kumimoji="1" lang="en-US" altLang="zh-CN" sz="2400" b="1" dirty="0">
              <a:solidFill>
                <a:srgbClr val="70BCD0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504866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8B2E19-BA8A-2FB1-99F4-3EC486EF0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15"/>
          <a:stretch/>
        </p:blipFill>
        <p:spPr>
          <a:xfrm>
            <a:off x="413145" y="1466564"/>
            <a:ext cx="5564074" cy="38038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079E3C-3CFA-19DB-B0BD-8B5CFC7248F0}"/>
              </a:ext>
            </a:extLst>
          </p:cNvPr>
          <p:cNvSpPr/>
          <p:nvPr/>
        </p:nvSpPr>
        <p:spPr>
          <a:xfrm>
            <a:off x="289112" y="2144807"/>
            <a:ext cx="5688107" cy="9749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24333C-E5F7-F929-9D9C-B3B36C624FB7}"/>
              </a:ext>
            </a:extLst>
          </p:cNvPr>
          <p:cNvSpPr/>
          <p:nvPr/>
        </p:nvSpPr>
        <p:spPr>
          <a:xfrm>
            <a:off x="289111" y="3562068"/>
            <a:ext cx="5688106" cy="336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110589-D5CD-6D05-98E7-D8314F9C5138}"/>
              </a:ext>
            </a:extLst>
          </p:cNvPr>
          <p:cNvSpPr/>
          <p:nvPr/>
        </p:nvSpPr>
        <p:spPr>
          <a:xfrm>
            <a:off x="286101" y="3964642"/>
            <a:ext cx="5688106" cy="903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56C5D3-E5DB-1820-D0E8-428C81E19E71}"/>
              </a:ext>
            </a:extLst>
          </p:cNvPr>
          <p:cNvSpPr txBox="1"/>
          <p:nvPr/>
        </p:nvSpPr>
        <p:spPr>
          <a:xfrm>
            <a:off x="6874958" y="3810754"/>
            <a:ext cx="343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① 若开启</a:t>
            </a:r>
            <a:r>
              <a:rPr lang="en-US" altLang="zh-CN" sz="1400" dirty="0" err="1"/>
              <a:t>Bcache</a:t>
            </a:r>
            <a:r>
              <a:rPr lang="zh-CN" altLang="en-US" sz="1400" dirty="0"/>
              <a:t>缓存，则初始化磁盘缓存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A1E5FC-206C-4300-28D9-3A31711E2864}"/>
              </a:ext>
            </a:extLst>
          </p:cNvPr>
          <p:cNvSpPr txBox="1"/>
          <p:nvPr/>
        </p:nvSpPr>
        <p:spPr>
          <a:xfrm>
            <a:off x="6874959" y="4585464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② </a:t>
            </a:r>
            <a:r>
              <a:rPr lang="en-US" altLang="zh-CN" sz="1400" dirty="0" err="1"/>
              <a:t>DiskStructInit</a:t>
            </a:r>
            <a:r>
              <a:rPr lang="zh-CN" altLang="en-US" sz="1400" dirty="0"/>
              <a:t>：磁盘结构体初始化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E5874A-A40F-7193-8CCC-9B043F765B29}"/>
              </a:ext>
            </a:extLst>
          </p:cNvPr>
          <p:cNvSpPr txBox="1"/>
          <p:nvPr/>
        </p:nvSpPr>
        <p:spPr>
          <a:xfrm>
            <a:off x="6874958" y="5360174"/>
            <a:ext cx="5221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③未开启</a:t>
            </a:r>
            <a:r>
              <a:rPr lang="en-US" altLang="zh-CN" sz="1400" dirty="0" err="1"/>
              <a:t>Bcache</a:t>
            </a:r>
            <a:r>
              <a:rPr lang="zh-CN" altLang="en-US" sz="1400" dirty="0"/>
              <a:t>缓存，则直接初始化</a:t>
            </a:r>
            <a:r>
              <a:rPr lang="en-US" altLang="zh-CN" sz="1400" dirty="0"/>
              <a:t>disk</a:t>
            </a:r>
            <a:r>
              <a:rPr lang="zh-CN" altLang="en-US" sz="1400" dirty="0"/>
              <a:t>结构体的</a:t>
            </a:r>
            <a:r>
              <a:rPr lang="en-US" altLang="zh-CN" sz="1400" dirty="0"/>
              <a:t>buff</a:t>
            </a:r>
            <a:r>
              <a:rPr lang="zh-CN" altLang="en-US" sz="1400" dirty="0"/>
              <a:t>缓冲字段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3D34DF-C56D-6A29-65B6-4A3E8C1EBB77}"/>
              </a:ext>
            </a:extLst>
          </p:cNvPr>
          <p:cNvSpPr txBox="1"/>
          <p:nvPr/>
        </p:nvSpPr>
        <p:spPr>
          <a:xfrm>
            <a:off x="10257155" y="6596390"/>
            <a:ext cx="207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los_disk_init</a:t>
            </a:r>
            <a:r>
              <a:rPr lang="en-US" altLang="zh-CN" sz="1100" dirty="0"/>
              <a:t>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OsDiskInitSub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26663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1D79CFC-55B8-028F-E7DE-EFB3744272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14"/>
          <a:stretch/>
        </p:blipFill>
        <p:spPr>
          <a:xfrm>
            <a:off x="105141" y="1861299"/>
            <a:ext cx="6396681" cy="28023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ED2C1D-7E88-6143-64AE-6096D7D651EC}"/>
              </a:ext>
            </a:extLst>
          </p:cNvPr>
          <p:cNvSpPr/>
          <p:nvPr/>
        </p:nvSpPr>
        <p:spPr>
          <a:xfrm>
            <a:off x="1095935" y="3066781"/>
            <a:ext cx="860612" cy="194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348EF5-9DDF-70E8-A87A-63B1E8CF6D94}"/>
              </a:ext>
            </a:extLst>
          </p:cNvPr>
          <p:cNvSpPr/>
          <p:nvPr/>
        </p:nvSpPr>
        <p:spPr>
          <a:xfrm>
            <a:off x="287826" y="4175769"/>
            <a:ext cx="2019301" cy="194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ABBA1F-3E6D-8356-7C6B-FC1B4FAF9676}"/>
              </a:ext>
            </a:extLst>
          </p:cNvPr>
          <p:cNvSpPr txBox="1"/>
          <p:nvPr/>
        </p:nvSpPr>
        <p:spPr>
          <a:xfrm>
            <a:off x="707652" y="3160910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B8FA77-B36B-A2D6-71F1-25851CB960FE}"/>
              </a:ext>
            </a:extLst>
          </p:cNvPr>
          <p:cNvSpPr txBox="1"/>
          <p:nvPr/>
        </p:nvSpPr>
        <p:spPr>
          <a:xfrm>
            <a:off x="-66309" y="4088594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C8B372-D816-8CCA-6D4A-DA7929ABA8D5}"/>
              </a:ext>
            </a:extLst>
          </p:cNvPr>
          <p:cNvSpPr txBox="1"/>
          <p:nvPr/>
        </p:nvSpPr>
        <p:spPr>
          <a:xfrm>
            <a:off x="276816" y="5410426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 </a:t>
            </a:r>
            <a:r>
              <a:rPr lang="en-US" altLang="zh-CN" dirty="0" err="1"/>
              <a:t>BlockCacheInit</a:t>
            </a:r>
            <a:r>
              <a:rPr lang="zh-CN" altLang="en-US" dirty="0"/>
              <a:t>：块缓存初始化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A17042B-8722-9616-ACD9-C07463E3EE5C}"/>
              </a:ext>
            </a:extLst>
          </p:cNvPr>
          <p:cNvSpPr txBox="1"/>
          <p:nvPr/>
        </p:nvSpPr>
        <p:spPr>
          <a:xfrm>
            <a:off x="276816" y="5849504"/>
            <a:ext cx="447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 </a:t>
            </a:r>
            <a:r>
              <a:rPr lang="en-US" altLang="zh-CN" dirty="0" err="1"/>
              <a:t>DiskCacheThreadInit</a:t>
            </a:r>
            <a:r>
              <a:rPr lang="zh-CN" altLang="en-US" dirty="0"/>
              <a:t>：块缓存线程初始化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1A44F52-4CB3-46E9-C5E4-68FF8AC73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00"/>
          <a:stretch/>
        </p:blipFill>
        <p:spPr>
          <a:xfrm>
            <a:off x="6927858" y="1741688"/>
            <a:ext cx="4977914" cy="26501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C79AD4-3FD9-3C36-3CE8-ED879882527D}"/>
              </a:ext>
            </a:extLst>
          </p:cNvPr>
          <p:cNvSpPr txBox="1"/>
          <p:nvPr/>
        </p:nvSpPr>
        <p:spPr>
          <a:xfrm>
            <a:off x="9361428" y="6596390"/>
            <a:ext cx="3567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los_disk_init</a:t>
            </a:r>
            <a:r>
              <a:rPr lang="en-US" altLang="zh-CN" sz="1100" dirty="0"/>
              <a:t>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OsDiskInitSub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DiskCacheInit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1CAF9E-68BC-CF13-B38D-52EC612918A2}"/>
              </a:ext>
            </a:extLst>
          </p:cNvPr>
          <p:cNvSpPr/>
          <p:nvPr/>
        </p:nvSpPr>
        <p:spPr>
          <a:xfrm>
            <a:off x="6872471" y="1720565"/>
            <a:ext cx="5088688" cy="26501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17C46EE-2006-02AC-0C0F-98062DCDBEE1}"/>
              </a:ext>
            </a:extLst>
          </p:cNvPr>
          <p:cNvCxnSpPr>
            <a:cxnSpLocks/>
          </p:cNvCxnSpPr>
          <p:nvPr/>
        </p:nvCxnSpPr>
        <p:spPr>
          <a:xfrm flipV="1">
            <a:off x="2358704" y="3892924"/>
            <a:ext cx="4458955" cy="44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C221E60-A2DA-BAC2-0E99-388092B6B007}"/>
              </a:ext>
            </a:extLst>
          </p:cNvPr>
          <p:cNvSpPr txBox="1"/>
          <p:nvPr/>
        </p:nvSpPr>
        <p:spPr>
          <a:xfrm>
            <a:off x="6817659" y="4558780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① 判断磁盘是否为</a:t>
            </a:r>
            <a:r>
              <a:rPr lang="en-US" altLang="zh-CN" sz="1200" dirty="0" err="1"/>
              <a:t>usb</a:t>
            </a:r>
            <a:r>
              <a:rPr lang="zh-CN" altLang="en-US" sz="1200" dirty="0"/>
              <a:t>设备，如果不是则初始化异步预读，并在同步线程启动成功的前提下初始化同步线程</a:t>
            </a:r>
            <a:endParaRPr lang="zh-CN" altLang="en-US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93E11E-C364-ECD7-27A1-586AE7F9DC80}"/>
              </a:ext>
            </a:extLst>
          </p:cNvPr>
          <p:cNvSpPr txBox="1"/>
          <p:nvPr/>
        </p:nvSpPr>
        <p:spPr>
          <a:xfrm>
            <a:off x="6817658" y="5179593"/>
            <a:ext cx="537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②如果</a:t>
            </a:r>
            <a:r>
              <a:rPr lang="en-US" altLang="zh-CN" sz="1200" dirty="0" err="1"/>
              <a:t>Bcache</a:t>
            </a:r>
            <a:r>
              <a:rPr lang="zh-CN" altLang="en-US" sz="1200" dirty="0"/>
              <a:t>同步线程开启，则调用</a:t>
            </a:r>
            <a:r>
              <a:rPr lang="en-US" altLang="zh-CN" sz="1200" dirty="0" err="1"/>
              <a:t>BcacheSyncThreadInit</a:t>
            </a:r>
            <a:r>
              <a:rPr lang="zh-CN" altLang="en-US" sz="1200" dirty="0"/>
              <a:t>函数定期将磁盘缓冲数据同步到磁盘中</a:t>
            </a:r>
            <a:endParaRPr lang="zh-CN" altLang="en-US" sz="16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84CED0-257D-778D-6675-3A764FB62245}"/>
              </a:ext>
            </a:extLst>
          </p:cNvPr>
          <p:cNvSpPr txBox="1"/>
          <p:nvPr/>
        </p:nvSpPr>
        <p:spPr>
          <a:xfrm>
            <a:off x="6817657" y="5849504"/>
            <a:ext cx="5374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③注册钩子函数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3817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8B2E19-BA8A-2FB1-99F4-3EC486EF0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15"/>
          <a:stretch/>
        </p:blipFill>
        <p:spPr>
          <a:xfrm>
            <a:off x="413145" y="1466564"/>
            <a:ext cx="5564074" cy="38038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079E3C-3CFA-19DB-B0BD-8B5CFC7248F0}"/>
              </a:ext>
            </a:extLst>
          </p:cNvPr>
          <p:cNvSpPr/>
          <p:nvPr/>
        </p:nvSpPr>
        <p:spPr>
          <a:xfrm>
            <a:off x="289112" y="2144807"/>
            <a:ext cx="5688107" cy="9749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024333C-E5F7-F929-9D9C-B3B36C624FB7}"/>
              </a:ext>
            </a:extLst>
          </p:cNvPr>
          <p:cNvSpPr/>
          <p:nvPr/>
        </p:nvSpPr>
        <p:spPr>
          <a:xfrm>
            <a:off x="289111" y="3562068"/>
            <a:ext cx="5688106" cy="336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110589-D5CD-6D05-98E7-D8314F9C5138}"/>
              </a:ext>
            </a:extLst>
          </p:cNvPr>
          <p:cNvSpPr/>
          <p:nvPr/>
        </p:nvSpPr>
        <p:spPr>
          <a:xfrm>
            <a:off x="286101" y="3964642"/>
            <a:ext cx="5688106" cy="9031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56C5D3-E5DB-1820-D0E8-428C81E19E71}"/>
              </a:ext>
            </a:extLst>
          </p:cNvPr>
          <p:cNvSpPr txBox="1"/>
          <p:nvPr/>
        </p:nvSpPr>
        <p:spPr>
          <a:xfrm>
            <a:off x="6874958" y="3810754"/>
            <a:ext cx="343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① 若开启</a:t>
            </a:r>
            <a:r>
              <a:rPr lang="en-US" altLang="zh-CN" sz="1400" dirty="0" err="1"/>
              <a:t>Bcache</a:t>
            </a:r>
            <a:r>
              <a:rPr lang="zh-CN" altLang="en-US" sz="1400" dirty="0"/>
              <a:t>缓存，则初始化磁盘缓存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A1E5FC-206C-4300-28D9-3A31711E2864}"/>
              </a:ext>
            </a:extLst>
          </p:cNvPr>
          <p:cNvSpPr txBox="1"/>
          <p:nvPr/>
        </p:nvSpPr>
        <p:spPr>
          <a:xfrm>
            <a:off x="6874959" y="4585464"/>
            <a:ext cx="2975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② </a:t>
            </a:r>
            <a:r>
              <a:rPr lang="en-US" altLang="zh-CN" sz="1400" dirty="0" err="1"/>
              <a:t>DiskStructInit</a:t>
            </a:r>
            <a:r>
              <a:rPr lang="zh-CN" altLang="en-US" sz="1400" dirty="0"/>
              <a:t>：磁盘结构体初始化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E5874A-A40F-7193-8CCC-9B043F765B29}"/>
              </a:ext>
            </a:extLst>
          </p:cNvPr>
          <p:cNvSpPr txBox="1"/>
          <p:nvPr/>
        </p:nvSpPr>
        <p:spPr>
          <a:xfrm>
            <a:off x="6874958" y="5360174"/>
            <a:ext cx="5221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③未开启</a:t>
            </a:r>
            <a:r>
              <a:rPr lang="en-US" altLang="zh-CN" sz="1400" dirty="0" err="1"/>
              <a:t>Bcache</a:t>
            </a:r>
            <a:r>
              <a:rPr lang="zh-CN" altLang="en-US" sz="1400" dirty="0"/>
              <a:t>缓存，则直接初始化</a:t>
            </a:r>
            <a:r>
              <a:rPr lang="en-US" altLang="zh-CN" sz="1400" dirty="0"/>
              <a:t>disk</a:t>
            </a:r>
            <a:r>
              <a:rPr lang="zh-CN" altLang="en-US" sz="1400" dirty="0"/>
              <a:t>结构体的</a:t>
            </a:r>
            <a:r>
              <a:rPr lang="en-US" altLang="zh-CN" sz="1400" dirty="0"/>
              <a:t>buff</a:t>
            </a:r>
            <a:r>
              <a:rPr lang="zh-CN" altLang="en-US" sz="1400" dirty="0"/>
              <a:t>缓冲字段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3D34DF-C56D-6A29-65B6-4A3E8C1EBB77}"/>
              </a:ext>
            </a:extLst>
          </p:cNvPr>
          <p:cNvSpPr txBox="1"/>
          <p:nvPr/>
        </p:nvSpPr>
        <p:spPr>
          <a:xfrm>
            <a:off x="10257155" y="6596390"/>
            <a:ext cx="207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los_disk_init</a:t>
            </a:r>
            <a:r>
              <a:rPr lang="en-US" altLang="zh-CN" sz="1100" dirty="0"/>
              <a:t>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OsDiskInitSub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58515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C6E4900-6EA9-0A64-D2AA-8C6BFBF9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8" y="906060"/>
            <a:ext cx="7029811" cy="4750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B9A699-A51C-1512-EE9C-ADB225901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" r="51037"/>
          <a:stretch/>
        </p:blipFill>
        <p:spPr>
          <a:xfrm>
            <a:off x="8996082" y="3534693"/>
            <a:ext cx="2407023" cy="26861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F2C2CD-51C0-0ED0-0C2F-5F111FCAF1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" r="67559"/>
          <a:stretch/>
        </p:blipFill>
        <p:spPr>
          <a:xfrm>
            <a:off x="8996082" y="539986"/>
            <a:ext cx="2050676" cy="26671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A644BF6-7742-168F-B689-939D957E9F54}"/>
              </a:ext>
            </a:extLst>
          </p:cNvPr>
          <p:cNvSpPr txBox="1"/>
          <p:nvPr/>
        </p:nvSpPr>
        <p:spPr>
          <a:xfrm>
            <a:off x="9356304" y="6596390"/>
            <a:ext cx="3169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los_disk_init</a:t>
            </a:r>
            <a:r>
              <a:rPr lang="en-US" altLang="zh-CN" sz="1100" dirty="0"/>
              <a:t>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OsDiskInitSub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DiskStructInit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38048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CD07EA-2457-9F8F-14D8-040D65D8E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"/>
          <a:stretch/>
        </p:blipFill>
        <p:spPr>
          <a:xfrm>
            <a:off x="255494" y="513862"/>
            <a:ext cx="8253544" cy="63441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4C3D11-4B98-974C-CC5C-17F46EDA5C83}"/>
              </a:ext>
            </a:extLst>
          </p:cNvPr>
          <p:cNvSpPr/>
          <p:nvPr/>
        </p:nvSpPr>
        <p:spPr>
          <a:xfrm>
            <a:off x="450476" y="2238934"/>
            <a:ext cx="4578724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367046-C6DF-F08C-78B4-184FE2F8CEE7}"/>
              </a:ext>
            </a:extLst>
          </p:cNvPr>
          <p:cNvSpPr txBox="1"/>
          <p:nvPr/>
        </p:nvSpPr>
        <p:spPr>
          <a:xfrm>
            <a:off x="7698441" y="3316599"/>
            <a:ext cx="329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</a:t>
            </a:r>
            <a:r>
              <a:rPr lang="en-US" altLang="zh-CN" dirty="0" err="1"/>
              <a:t>register_blockdriver</a:t>
            </a:r>
            <a:r>
              <a:rPr lang="zh-CN" altLang="en-US" dirty="0"/>
              <a:t>：注册块设备驱动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0DAE49-5F6F-C90A-4F85-3402114F2305}"/>
              </a:ext>
            </a:extLst>
          </p:cNvPr>
          <p:cNvSpPr txBox="1"/>
          <p:nvPr/>
        </p:nvSpPr>
        <p:spPr>
          <a:xfrm>
            <a:off x="50427" y="2161845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DD0C4F-72AD-B470-7D0B-F23420F892DE}"/>
              </a:ext>
            </a:extLst>
          </p:cNvPr>
          <p:cNvSpPr/>
          <p:nvPr/>
        </p:nvSpPr>
        <p:spPr>
          <a:xfrm>
            <a:off x="352985" y="4256249"/>
            <a:ext cx="4578724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71F24A-A32F-FEA6-0FF6-668EA9188687}"/>
              </a:ext>
            </a:extLst>
          </p:cNvPr>
          <p:cNvSpPr txBox="1"/>
          <p:nvPr/>
        </p:nvSpPr>
        <p:spPr>
          <a:xfrm>
            <a:off x="3245785" y="3452224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CB14F5-0746-47AB-3BB2-8E8AF8F9BEF1}"/>
              </a:ext>
            </a:extLst>
          </p:cNvPr>
          <p:cNvSpPr txBox="1"/>
          <p:nvPr/>
        </p:nvSpPr>
        <p:spPr>
          <a:xfrm>
            <a:off x="7698440" y="4102070"/>
            <a:ext cx="329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②根据</a:t>
            </a:r>
            <a:r>
              <a:rPr lang="en-US" altLang="zh-CN" dirty="0"/>
              <a:t>disk</a:t>
            </a:r>
            <a:r>
              <a:rPr lang="zh-CN" altLang="en-US" dirty="0"/>
              <a:t>设备节点将</a:t>
            </a:r>
            <a:r>
              <a:rPr lang="en-US" altLang="zh-CN" dirty="0"/>
              <a:t>disk</a:t>
            </a:r>
            <a:r>
              <a:rPr lang="zh-CN" altLang="en-US" dirty="0"/>
              <a:t>的基本设备信息初始化</a:t>
            </a:r>
            <a:r>
              <a:rPr lang="en-US" altLang="zh-CN" dirty="0" err="1"/>
              <a:t>diskInfo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6ECF45-E438-F642-D4E4-AD22D187441A}"/>
              </a:ext>
            </a:extLst>
          </p:cNvPr>
          <p:cNvSpPr/>
          <p:nvPr/>
        </p:nvSpPr>
        <p:spPr>
          <a:xfrm>
            <a:off x="713814" y="4657419"/>
            <a:ext cx="3273239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53464D-14A1-EA2D-E9CA-8B68F99791A6}"/>
              </a:ext>
            </a:extLst>
          </p:cNvPr>
          <p:cNvSpPr txBox="1"/>
          <p:nvPr/>
        </p:nvSpPr>
        <p:spPr>
          <a:xfrm>
            <a:off x="-26893" y="4179160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73D6A-5C3C-4984-6FC7-6918B906388C}"/>
              </a:ext>
            </a:extLst>
          </p:cNvPr>
          <p:cNvSpPr/>
          <p:nvPr/>
        </p:nvSpPr>
        <p:spPr>
          <a:xfrm>
            <a:off x="3623982" y="3316600"/>
            <a:ext cx="2682689" cy="223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912DDA5-79EE-8A7F-D64B-70405423D514}"/>
              </a:ext>
            </a:extLst>
          </p:cNvPr>
          <p:cNvSpPr txBox="1"/>
          <p:nvPr/>
        </p:nvSpPr>
        <p:spPr>
          <a:xfrm>
            <a:off x="182096" y="4687906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EE9C25-E292-6B76-B995-F23975D2B915}"/>
              </a:ext>
            </a:extLst>
          </p:cNvPr>
          <p:cNvSpPr txBox="1"/>
          <p:nvPr/>
        </p:nvSpPr>
        <p:spPr>
          <a:xfrm>
            <a:off x="7698440" y="4887796"/>
            <a:ext cx="329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③</a:t>
            </a:r>
            <a:r>
              <a:rPr lang="en-US" altLang="zh-CN" dirty="0" err="1"/>
              <a:t>OsDiskInitSub</a:t>
            </a:r>
            <a:r>
              <a:rPr lang="zh-CN" altLang="en-US" dirty="0"/>
              <a:t>：磁盘初始化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F20826-EC3C-C91B-7478-79F9A1B0CCA4}"/>
              </a:ext>
            </a:extLst>
          </p:cNvPr>
          <p:cNvSpPr txBox="1"/>
          <p:nvPr/>
        </p:nvSpPr>
        <p:spPr>
          <a:xfrm>
            <a:off x="7702212" y="5506487"/>
            <a:ext cx="32945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④</a:t>
            </a:r>
            <a:r>
              <a:rPr lang="en-US" altLang="zh-CN" sz="1600" dirty="0" err="1"/>
              <a:t>DiskDivideAndPartitionRegister</a:t>
            </a:r>
            <a:r>
              <a:rPr lang="zh-CN" altLang="en-US" sz="1600" dirty="0"/>
              <a:t>：磁盘注册和分区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B09CF8-7791-228D-20E1-238D7D50F727}"/>
              </a:ext>
            </a:extLst>
          </p:cNvPr>
          <p:cNvSpPr txBox="1"/>
          <p:nvPr/>
        </p:nvSpPr>
        <p:spPr>
          <a:xfrm>
            <a:off x="11104321" y="6596390"/>
            <a:ext cx="207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los_disk_init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94238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671" y="610478"/>
            <a:ext cx="2818527" cy="5637055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rgbClr val="70B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207995" y="2505739"/>
            <a:ext cx="4574373" cy="7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1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Enter your title</a:t>
            </a: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6257200" y="340423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01 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590973" y="2226733"/>
            <a:ext cx="31809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6600" spc="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02</a:t>
            </a:r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8370480" y="341369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02 Title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6257200" y="3856654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03 Title</a:t>
            </a:r>
          </a:p>
        </p:txBody>
      </p:sp>
      <p:sp>
        <p:nvSpPr>
          <p:cNvPr id="16" name="文本框 8"/>
          <p:cNvSpPr txBox="1">
            <a:spLocks noChangeArrowheads="1"/>
          </p:cNvSpPr>
          <p:nvPr/>
        </p:nvSpPr>
        <p:spPr bwMode="auto">
          <a:xfrm>
            <a:off x="8370480" y="3866115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04 Title</a:t>
            </a:r>
          </a:p>
        </p:txBody>
      </p:sp>
      <p:sp>
        <p:nvSpPr>
          <p:cNvPr id="220" name=" 220"/>
          <p:cNvSpPr/>
          <p:nvPr/>
        </p:nvSpPr>
        <p:spPr>
          <a:xfrm rot="10800000">
            <a:off x="2820246" y="1902758"/>
            <a:ext cx="9371082" cy="3041775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4975058" y="2850241"/>
            <a:ext cx="732900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6600" b="1" spc="400" dirty="0">
                <a:solidFill>
                  <a:srgbClr val="FF000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★</a:t>
            </a:r>
            <a:r>
              <a:rPr lang="zh-CN" altLang="en-US" sz="6600" b="1" spc="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分区注册与解析</a:t>
            </a:r>
          </a:p>
        </p:txBody>
      </p:sp>
    </p:spTree>
    <p:extLst>
      <p:ext uri="{BB962C8B-B14F-4D97-AF65-F5344CB8AC3E}">
        <p14:creationId xmlns:p14="http://schemas.microsoft.com/office/powerpoint/2010/main" val="367512707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40F7FF-C88C-C821-9CE5-140BEC915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" t="8036" r="2279" b="8776"/>
          <a:stretch/>
        </p:blipFill>
        <p:spPr>
          <a:xfrm>
            <a:off x="186017" y="1095935"/>
            <a:ext cx="11819965" cy="52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2695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771DAB-021C-6147-8775-D0716463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0" y="1114921"/>
            <a:ext cx="6477333" cy="24766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C93A96A-A729-6B32-FC8D-2B9C58C793FD}"/>
              </a:ext>
            </a:extLst>
          </p:cNvPr>
          <p:cNvSpPr txBox="1"/>
          <p:nvPr/>
        </p:nvSpPr>
        <p:spPr>
          <a:xfrm>
            <a:off x="9746166" y="6596390"/>
            <a:ext cx="2578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DiskDivideAndPartitionRegister</a:t>
            </a:r>
            <a:r>
              <a:rPr lang="en-US" altLang="zh-CN" sz="1100" dirty="0"/>
              <a:t> (DDAPR)</a:t>
            </a:r>
            <a:endParaRPr lang="zh-CN" altLang="en-US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CF0660-9A94-AA0E-8369-20B6EBF0B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" r="55023"/>
          <a:stretch/>
        </p:blipFill>
        <p:spPr>
          <a:xfrm>
            <a:off x="8747311" y="765297"/>
            <a:ext cx="2507877" cy="29329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15E1EB-EBDF-C75C-9C38-5BC5DA5500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8"/>
          <a:stretch/>
        </p:blipFill>
        <p:spPr>
          <a:xfrm>
            <a:off x="5664779" y="4377513"/>
            <a:ext cx="6165063" cy="217181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C94895A-1C05-C032-5051-D79ED99E8B2D}"/>
              </a:ext>
            </a:extLst>
          </p:cNvPr>
          <p:cNvSpPr/>
          <p:nvPr/>
        </p:nvSpPr>
        <p:spPr>
          <a:xfrm>
            <a:off x="3825688" y="1114921"/>
            <a:ext cx="1526241" cy="270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1C8FBAD-EC1C-488C-8914-47E6E0C2C5A5}"/>
              </a:ext>
            </a:extLst>
          </p:cNvPr>
          <p:cNvCxnSpPr/>
          <p:nvPr/>
        </p:nvCxnSpPr>
        <p:spPr>
          <a:xfrm>
            <a:off x="5136776" y="1432112"/>
            <a:ext cx="443753" cy="3818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9E59D98-C46E-E9A2-65D9-7652F0A980BF}"/>
              </a:ext>
            </a:extLst>
          </p:cNvPr>
          <p:cNvSpPr txBox="1"/>
          <p:nvPr/>
        </p:nvSpPr>
        <p:spPr>
          <a:xfrm>
            <a:off x="1727947" y="5689290"/>
            <a:ext cx="3711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一般由引导程序</a:t>
            </a:r>
            <a:r>
              <a:rPr lang="en-US" altLang="zh-CN" sz="1600" dirty="0"/>
              <a:t>boot loader</a:t>
            </a:r>
            <a:r>
              <a:rPr lang="zh-CN" altLang="en-US" sz="1600" dirty="0"/>
              <a:t>提供</a:t>
            </a:r>
          </a:p>
        </p:txBody>
      </p:sp>
    </p:spTree>
    <p:extLst>
      <p:ext uri="{BB962C8B-B14F-4D97-AF65-F5344CB8AC3E}">
        <p14:creationId xmlns:p14="http://schemas.microsoft.com/office/powerpoint/2010/main" val="10769808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D5A7EB-07E7-B326-A06E-62508ED46DE2}"/>
              </a:ext>
            </a:extLst>
          </p:cNvPr>
          <p:cNvGrpSpPr/>
          <p:nvPr/>
        </p:nvGrpSpPr>
        <p:grpSpPr>
          <a:xfrm>
            <a:off x="309713" y="607434"/>
            <a:ext cx="6353306" cy="535566"/>
            <a:chOff x="1611221" y="440872"/>
            <a:chExt cx="6727223" cy="56873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DEA8CB4-D263-2DA5-4B65-F3416D2F373E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>
              <a:solidFill>
                <a:srgbClr val="70BC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0E00A7-A667-4C7E-8577-BBC4C798C33D}"/>
                </a:ext>
              </a:extLst>
            </p:cNvPr>
            <p:cNvSpPr txBox="1"/>
            <p:nvPr/>
          </p:nvSpPr>
          <p:spPr>
            <a:xfrm>
              <a:off x="1611221" y="440872"/>
              <a:ext cx="1876212" cy="5297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MBR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分区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42559F4-AC11-0679-E464-E84965965591}"/>
                </a:ext>
              </a:extLst>
            </p:cNvPr>
            <p:cNvSpPr txBox="1"/>
            <p:nvPr/>
          </p:nvSpPr>
          <p:spPr>
            <a:xfrm>
              <a:off x="3737618" y="533203"/>
              <a:ext cx="4600826" cy="4051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主引导记录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MBR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：主引导程序、硬盘分区表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DPT(DISK Partition table)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、硬盘有效标志（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55AA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）</a:t>
              </a:r>
            </a:p>
          </p:txBody>
        </p:sp>
      </p:grpSp>
      <p:pic>
        <p:nvPicPr>
          <p:cNvPr id="6" name="Picture 3">
            <a:extLst>
              <a:ext uri="{FF2B5EF4-FFF2-40B4-BE49-F238E27FC236}">
                <a16:creationId xmlns:a16="http://schemas.microsoft.com/office/drawing/2014/main" id="{5B6677B9-CECC-1B18-C0BF-56B69C900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t="2254" r="768" b="3773"/>
          <a:stretch/>
        </p:blipFill>
        <p:spPr>
          <a:xfrm>
            <a:off x="6194182" y="1106330"/>
            <a:ext cx="5688106" cy="535865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FACC816-E749-29B4-898F-B578221AD8C8}"/>
              </a:ext>
            </a:extLst>
          </p:cNvPr>
          <p:cNvSpPr/>
          <p:nvPr/>
        </p:nvSpPr>
        <p:spPr>
          <a:xfrm>
            <a:off x="2746525" y="2411890"/>
            <a:ext cx="573011" cy="8740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分区</a:t>
            </a:r>
            <a:r>
              <a:rPr lang="en-US" altLang="zh-CN" sz="1400" dirty="0">
                <a:solidFill>
                  <a:schemeClr val="tx1"/>
                </a:solidFill>
              </a:rPr>
              <a:t>1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72BD52-791D-41D7-786E-4B884A68900B}"/>
              </a:ext>
            </a:extLst>
          </p:cNvPr>
          <p:cNvSpPr/>
          <p:nvPr/>
        </p:nvSpPr>
        <p:spPr>
          <a:xfrm>
            <a:off x="2746524" y="3285949"/>
            <a:ext cx="573011" cy="8740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分区</a:t>
            </a:r>
            <a:r>
              <a:rPr lang="en-US" altLang="zh-CN" sz="1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2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C12493-9717-A22A-96EC-8BD626F42982}"/>
              </a:ext>
            </a:extLst>
          </p:cNvPr>
          <p:cNvSpPr/>
          <p:nvPr/>
        </p:nvSpPr>
        <p:spPr>
          <a:xfrm>
            <a:off x="2746523" y="4160008"/>
            <a:ext cx="573011" cy="8740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分区</a:t>
            </a:r>
            <a:r>
              <a:rPr lang="en-US" altLang="zh-CN" sz="140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3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B7456C0-0407-6BD9-2241-0591E41B7332}"/>
              </a:ext>
            </a:extLst>
          </p:cNvPr>
          <p:cNvSpPr/>
          <p:nvPr/>
        </p:nvSpPr>
        <p:spPr>
          <a:xfrm>
            <a:off x="2746522" y="5034067"/>
            <a:ext cx="573011" cy="12169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扩展分区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BAB1AE7-7A98-786F-DA1A-E656D4D29A41}"/>
              </a:ext>
            </a:extLst>
          </p:cNvPr>
          <p:cNvSpPr/>
          <p:nvPr/>
        </p:nvSpPr>
        <p:spPr>
          <a:xfrm>
            <a:off x="2746522" y="2311038"/>
            <a:ext cx="573010" cy="1008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91E081D-BBBD-AB8E-A526-6F00A8B0B76F}"/>
              </a:ext>
            </a:extLst>
          </p:cNvPr>
          <p:cNvSpPr/>
          <p:nvPr/>
        </p:nvSpPr>
        <p:spPr>
          <a:xfrm>
            <a:off x="5851280" y="1155888"/>
            <a:ext cx="6139961" cy="5386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3C3E27E-93C1-1E5F-288C-DFC521EF2ADF}"/>
              </a:ext>
            </a:extLst>
          </p:cNvPr>
          <p:cNvCxnSpPr/>
          <p:nvPr/>
        </p:nvCxnSpPr>
        <p:spPr>
          <a:xfrm>
            <a:off x="3307976" y="2359959"/>
            <a:ext cx="2521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BD71740-CD6A-3D58-1359-8250578392BC}"/>
              </a:ext>
            </a:extLst>
          </p:cNvPr>
          <p:cNvSpPr txBox="1"/>
          <p:nvPr/>
        </p:nvSpPr>
        <p:spPr>
          <a:xfrm>
            <a:off x="1112436" y="2247426"/>
            <a:ext cx="177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磁盘</a:t>
            </a:r>
            <a:r>
              <a:rPr lang="en-US" altLang="zh-CN" sz="1200" dirty="0"/>
              <a:t>0</a:t>
            </a:r>
            <a:r>
              <a:rPr lang="zh-CN" altLang="en-US" sz="1200" dirty="0"/>
              <a:t>号扇区（</a:t>
            </a:r>
            <a:r>
              <a:rPr lang="en-US" altLang="zh-CN" sz="1200" dirty="0"/>
              <a:t>512B</a:t>
            </a:r>
            <a:r>
              <a:rPr lang="zh-CN" altLang="en-US" sz="1200" dirty="0"/>
              <a:t>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9791FF-8956-89DD-D26F-C2E2372E371E}"/>
              </a:ext>
            </a:extLst>
          </p:cNvPr>
          <p:cNvSpPr txBox="1"/>
          <p:nvPr/>
        </p:nvSpPr>
        <p:spPr>
          <a:xfrm>
            <a:off x="11516265" y="6620771"/>
            <a:ext cx="6215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MBR</a:t>
            </a:r>
            <a:endParaRPr lang="zh-CN" altLang="en-US" sz="1100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1138FEF8-93EF-8A84-B197-15B447B0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514" y="2311038"/>
            <a:ext cx="48990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3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D5A7EB-07E7-B326-A06E-62508ED46DE2}"/>
              </a:ext>
            </a:extLst>
          </p:cNvPr>
          <p:cNvGrpSpPr/>
          <p:nvPr/>
        </p:nvGrpSpPr>
        <p:grpSpPr>
          <a:xfrm>
            <a:off x="309713" y="607434"/>
            <a:ext cx="6353306" cy="535566"/>
            <a:chOff x="1611221" y="440872"/>
            <a:chExt cx="6727223" cy="56873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5DEA8CB4-D263-2DA5-4B65-F3416D2F373E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>
              <a:solidFill>
                <a:srgbClr val="70BC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0E00A7-A667-4C7E-8577-BBC4C798C33D}"/>
                </a:ext>
              </a:extLst>
            </p:cNvPr>
            <p:cNvSpPr txBox="1"/>
            <p:nvPr/>
          </p:nvSpPr>
          <p:spPr>
            <a:xfrm>
              <a:off x="1611221" y="440872"/>
              <a:ext cx="1876212" cy="5297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MBR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分区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42559F4-AC11-0679-E464-E84965965591}"/>
                </a:ext>
              </a:extLst>
            </p:cNvPr>
            <p:cNvSpPr txBox="1"/>
            <p:nvPr/>
          </p:nvSpPr>
          <p:spPr>
            <a:xfrm>
              <a:off x="3737618" y="533203"/>
              <a:ext cx="4600826" cy="4051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主引导记录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MBR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：主引导程序、硬盘分区表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DPT(DISK Partition table)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、硬盘有效标志（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55AA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）</a:t>
              </a:r>
            </a:p>
          </p:txBody>
        </p:sp>
      </p:grpSp>
      <p:pic>
        <p:nvPicPr>
          <p:cNvPr id="6" name="Picture 3">
            <a:extLst>
              <a:ext uri="{FF2B5EF4-FFF2-40B4-BE49-F238E27FC236}">
                <a16:creationId xmlns:a16="http://schemas.microsoft.com/office/drawing/2014/main" id="{5B6677B9-CECC-1B18-C0BF-56B69C900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t="2254" r="768" b="3773"/>
          <a:stretch/>
        </p:blipFill>
        <p:spPr>
          <a:xfrm>
            <a:off x="6194181" y="1106330"/>
            <a:ext cx="5688106" cy="535865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A9791FF-8956-89DD-D26F-C2E2372E371E}"/>
              </a:ext>
            </a:extLst>
          </p:cNvPr>
          <p:cNvSpPr txBox="1"/>
          <p:nvPr/>
        </p:nvSpPr>
        <p:spPr>
          <a:xfrm>
            <a:off x="10801761" y="6596390"/>
            <a:ext cx="1515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MBR -&gt; </a:t>
            </a:r>
            <a:r>
              <a:rPr lang="en-US" altLang="zh-CN" sz="1100" dirty="0" err="1"/>
              <a:t>BootLoader</a:t>
            </a:r>
            <a:endParaRPr lang="zh-CN" altLang="en-US" sz="11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1B249E-C179-020E-A5E7-430E312C7D6B}"/>
              </a:ext>
            </a:extLst>
          </p:cNvPr>
          <p:cNvSpPr/>
          <p:nvPr/>
        </p:nvSpPr>
        <p:spPr>
          <a:xfrm>
            <a:off x="7113494" y="1586753"/>
            <a:ext cx="1734671" cy="2911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E22E82-76C8-876D-3856-CC3AE6DE206A}"/>
              </a:ext>
            </a:extLst>
          </p:cNvPr>
          <p:cNvSpPr txBox="1"/>
          <p:nvPr/>
        </p:nvSpPr>
        <p:spPr>
          <a:xfrm>
            <a:off x="309713" y="1724149"/>
            <a:ext cx="4000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CA5E5E"/>
                </a:solidFill>
                <a:effectLst/>
                <a:latin typeface="Helvetica Neue"/>
              </a:rPr>
              <a:t>1) MBR </a:t>
            </a:r>
            <a:r>
              <a:rPr lang="zh-CN" altLang="en-US" b="0" i="0" dirty="0">
                <a:solidFill>
                  <a:srgbClr val="CA5E5E"/>
                </a:solidFill>
                <a:effectLst/>
                <a:latin typeface="Helvetica Neue"/>
              </a:rPr>
              <a:t>中最主要的功能就是存储启动引导程序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D8601A-C307-E028-BE0C-E03C8A7A2A7D}"/>
              </a:ext>
            </a:extLst>
          </p:cNvPr>
          <p:cNvSpPr txBox="1"/>
          <p:nvPr/>
        </p:nvSpPr>
        <p:spPr>
          <a:xfrm>
            <a:off x="685800" y="2810435"/>
            <a:ext cx="35634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Helvetica Neue"/>
              </a:rPr>
              <a:t>服务器加电，加载 </a:t>
            </a:r>
            <a:r>
              <a:rPr lang="en-US" altLang="zh-CN" sz="1400" b="0" i="0" dirty="0">
                <a:effectLst/>
                <a:latin typeface="Helvetica Neue"/>
              </a:rPr>
              <a:t>BIOS </a:t>
            </a:r>
            <a:r>
              <a:rPr lang="zh-CN" altLang="en-US" sz="1400" b="0" i="0" dirty="0">
                <a:effectLst/>
                <a:latin typeface="Helvetica Neue"/>
              </a:rPr>
              <a:t>信息，</a:t>
            </a:r>
            <a:r>
              <a:rPr lang="en-US" altLang="zh-CN" sz="1400" b="0" i="0" dirty="0">
                <a:effectLst/>
                <a:latin typeface="Helvetica Neue"/>
              </a:rPr>
              <a:t>BIOS </a:t>
            </a:r>
            <a:r>
              <a:rPr lang="zh-CN" altLang="en-US" sz="1400" b="0" i="0" dirty="0">
                <a:effectLst/>
                <a:latin typeface="Helvetica Neue"/>
              </a:rPr>
              <a:t>进行系统检测。依照 </a:t>
            </a:r>
            <a:r>
              <a:rPr lang="en-US" altLang="zh-CN" sz="1400" b="0" i="0" dirty="0">
                <a:effectLst/>
                <a:latin typeface="Helvetica Neue"/>
              </a:rPr>
              <a:t>BIOS </a:t>
            </a:r>
            <a:r>
              <a:rPr lang="zh-CN" altLang="en-US" sz="1400" b="0" i="0" dirty="0">
                <a:effectLst/>
                <a:latin typeface="Helvetica Neue"/>
              </a:rPr>
              <a:t>设定，找到第一个可以启动的设备（一般是硬盘）；</a:t>
            </a:r>
            <a:endParaRPr lang="en-US" altLang="zh-CN" sz="1400" b="0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zh-CN" altLang="en-US" sz="1400" b="0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Helvetica Neue"/>
              </a:rPr>
              <a:t>读取第一个启动设备的 </a:t>
            </a:r>
            <a:r>
              <a:rPr lang="en-US" altLang="zh-CN" sz="1400" b="0" i="0" dirty="0">
                <a:effectLst/>
                <a:latin typeface="Helvetica Neue"/>
              </a:rPr>
              <a:t>MBR (</a:t>
            </a:r>
            <a:r>
              <a:rPr lang="zh-CN" altLang="en-US" sz="1400" b="0" i="0" dirty="0">
                <a:effectLst/>
                <a:latin typeface="Helvetica Neue"/>
              </a:rPr>
              <a:t>主引导记录），加载 </a:t>
            </a:r>
            <a:r>
              <a:rPr lang="en-US" altLang="zh-CN" sz="1400" b="0" i="0" dirty="0">
                <a:effectLst/>
                <a:latin typeface="Helvetica Neue"/>
              </a:rPr>
              <a:t>MBR </a:t>
            </a:r>
            <a:r>
              <a:rPr lang="zh-CN" altLang="en-US" sz="1400" b="0" i="0" dirty="0">
                <a:effectLst/>
                <a:latin typeface="Helvetica Neue"/>
              </a:rPr>
              <a:t>中的 </a:t>
            </a:r>
            <a:r>
              <a:rPr lang="en-US" altLang="zh-CN" sz="1400" b="0" i="0" dirty="0">
                <a:effectLst/>
                <a:latin typeface="Helvetica Neue"/>
              </a:rPr>
              <a:t>Boot Loader</a:t>
            </a:r>
            <a:r>
              <a:rPr lang="zh-CN" altLang="en-US" sz="1400" b="0" i="0" dirty="0">
                <a:effectLst/>
                <a:latin typeface="Helvetica Neue"/>
              </a:rPr>
              <a:t>（启动引导程序，最为常见的是 </a:t>
            </a:r>
            <a:r>
              <a:rPr lang="en-US" altLang="zh-CN" sz="1400" b="0" i="0" dirty="0">
                <a:effectLst/>
                <a:latin typeface="Helvetica Neue"/>
              </a:rPr>
              <a:t>GRUB</a:t>
            </a:r>
            <a:r>
              <a:rPr lang="zh-CN" altLang="en-US" sz="1400" b="0" i="0" dirty="0">
                <a:effectLst/>
                <a:latin typeface="Helvetica Neue"/>
              </a:rPr>
              <a:t>）。</a:t>
            </a:r>
            <a:endParaRPr lang="en-US" altLang="zh-CN" sz="1400" b="0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endParaRPr lang="zh-CN" altLang="en-US" sz="1400" b="0" i="0" dirty="0">
              <a:effectLst/>
              <a:latin typeface="Helvetica Neue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400" b="0" i="0" dirty="0">
                <a:effectLst/>
                <a:latin typeface="Helvetica Neue"/>
              </a:rPr>
              <a:t>依据 </a:t>
            </a:r>
            <a:r>
              <a:rPr lang="en-US" altLang="zh-CN" sz="1400" b="0" i="0" dirty="0">
                <a:effectLst/>
                <a:latin typeface="Helvetica Neue"/>
              </a:rPr>
              <a:t>Boot Loader </a:t>
            </a:r>
            <a:r>
              <a:rPr lang="zh-CN" altLang="en-US" sz="1400" b="0" i="0" dirty="0">
                <a:effectLst/>
                <a:latin typeface="Helvetica Neue"/>
              </a:rPr>
              <a:t>的设置加载内核，内核会再进行一遍系统检测。系统一般会采用内核检测硬件的信息，而不一定采用 </a:t>
            </a:r>
            <a:r>
              <a:rPr lang="en-US" altLang="zh-CN" sz="1400" b="0" i="0" dirty="0">
                <a:effectLst/>
                <a:latin typeface="Helvetica Neue"/>
              </a:rPr>
              <a:t>Bios </a:t>
            </a:r>
            <a:r>
              <a:rPr lang="zh-CN" altLang="en-US" sz="1400" b="0" i="0" dirty="0">
                <a:effectLst/>
                <a:latin typeface="Helvetica Neue"/>
              </a:rPr>
              <a:t>的自检信息。内核在检测硬件的同时，还会通过加载动态模块的形式加载硬件的驱动。</a:t>
            </a:r>
          </a:p>
          <a:p>
            <a:endParaRPr lang="zh-CN" alt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9ACA69-F5EA-B40A-D891-0A22BB28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59" y="3846450"/>
            <a:ext cx="571500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33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12700" y="2244436"/>
            <a:ext cx="12226713" cy="3089563"/>
          </a:xfrm>
          <a:prstGeom prst="rect">
            <a:avLst/>
          </a:prstGeom>
          <a:solidFill>
            <a:srgbClr val="70BC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思源黑体旧字形 Normal" panose="020B04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56982" y="2765002"/>
            <a:ext cx="904799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Disk</a:t>
            </a:r>
            <a:r>
              <a:rPr kumimoji="1"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部分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517553" y="4319693"/>
            <a:ext cx="4382347" cy="60960"/>
            <a:chOff x="3368" y="4900"/>
            <a:chExt cx="5176" cy="72"/>
          </a:xfrm>
        </p:grpSpPr>
        <p:sp>
          <p:nvSpPr>
            <p:cNvPr id="20" name="矩形 19"/>
            <p:cNvSpPr/>
            <p:nvPr/>
          </p:nvSpPr>
          <p:spPr>
            <a:xfrm>
              <a:off x="5380" y="4900"/>
              <a:ext cx="1050" cy="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368" y="4900"/>
              <a:ext cx="5176" cy="72"/>
              <a:chOff x="3368" y="4900"/>
              <a:chExt cx="5176" cy="7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368" y="4900"/>
                <a:ext cx="2041" cy="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437" y="4900"/>
                <a:ext cx="1050" cy="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94" y="4900"/>
                <a:ext cx="1050" cy="7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思源黑体旧字形 Normal" panose="020B0400000000000000" pitchFamily="34" charset="-128"/>
                </a:endParaRPr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8044410" y="4557682"/>
            <a:ext cx="324227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70BCD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汇报人：肖先荣</a:t>
            </a:r>
            <a:endParaRPr kumimoji="1" lang="en-US" altLang="zh-CN" sz="2400" b="1" dirty="0">
              <a:solidFill>
                <a:srgbClr val="70BCD0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思源黑体旧字形 Normal" panose="020B0400000000000000" pitchFamily="34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FEBA5C6-2CD2-D720-9D89-8FFE166688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" t="2254" r="768" b="3773"/>
          <a:stretch/>
        </p:blipFill>
        <p:spPr>
          <a:xfrm>
            <a:off x="6160565" y="1106330"/>
            <a:ext cx="5688106" cy="535865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35946DC-4972-A18D-24A2-DD2A5806E329}"/>
              </a:ext>
            </a:extLst>
          </p:cNvPr>
          <p:cNvSpPr txBox="1"/>
          <p:nvPr/>
        </p:nvSpPr>
        <p:spPr>
          <a:xfrm>
            <a:off x="10801761" y="6596390"/>
            <a:ext cx="1515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MBR -&gt; Partition Table</a:t>
            </a:r>
            <a:endParaRPr lang="zh-CN" altLang="en-US" sz="11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C26D9A-882B-346B-033F-85DBE67A30A9}"/>
              </a:ext>
            </a:extLst>
          </p:cNvPr>
          <p:cNvSpPr/>
          <p:nvPr/>
        </p:nvSpPr>
        <p:spPr>
          <a:xfrm>
            <a:off x="7055017" y="4498041"/>
            <a:ext cx="1734670" cy="665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251196-F868-5A64-4646-1EF33EF08327}"/>
              </a:ext>
            </a:extLst>
          </p:cNvPr>
          <p:cNvSpPr/>
          <p:nvPr/>
        </p:nvSpPr>
        <p:spPr>
          <a:xfrm>
            <a:off x="9420571" y="4226859"/>
            <a:ext cx="1734670" cy="271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2BCFB50-6E7C-C365-F31A-B0D218F8C0DE}"/>
              </a:ext>
            </a:extLst>
          </p:cNvPr>
          <p:cNvGrpSpPr/>
          <p:nvPr/>
        </p:nvGrpSpPr>
        <p:grpSpPr>
          <a:xfrm>
            <a:off x="309713" y="607434"/>
            <a:ext cx="6353306" cy="535566"/>
            <a:chOff x="1611221" y="440872"/>
            <a:chExt cx="6727223" cy="56873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F9D23DE2-47D9-FEFC-6912-DFDD1C353098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>
              <a:solidFill>
                <a:srgbClr val="70BC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1745869-EEF2-5BF2-1615-2812E5A42202}"/>
                </a:ext>
              </a:extLst>
            </p:cNvPr>
            <p:cNvSpPr txBox="1"/>
            <p:nvPr/>
          </p:nvSpPr>
          <p:spPr>
            <a:xfrm>
              <a:off x="1611221" y="440872"/>
              <a:ext cx="1876212" cy="5297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MBR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分区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4D15C53-618A-6D4E-EFE2-208B4E114478}"/>
                </a:ext>
              </a:extLst>
            </p:cNvPr>
            <p:cNvSpPr txBox="1"/>
            <p:nvPr/>
          </p:nvSpPr>
          <p:spPr>
            <a:xfrm>
              <a:off x="3737618" y="533203"/>
              <a:ext cx="4600826" cy="4051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主引导记录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MBR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：主引导程序、硬盘分区表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DPT(DISK Partition table)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、硬盘有效标志（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55AA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）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CBC2BB4-A25F-85E8-2511-14C8B7D46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3" y="1737872"/>
            <a:ext cx="5219968" cy="31053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74F663-365F-1F6F-5BD3-C031D91FD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842" y="962775"/>
            <a:ext cx="3339690" cy="455754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1990426-EFB5-D4C2-C2F9-02E04608EDD5}"/>
              </a:ext>
            </a:extLst>
          </p:cNvPr>
          <p:cNvSpPr txBox="1"/>
          <p:nvPr/>
        </p:nvSpPr>
        <p:spPr>
          <a:xfrm>
            <a:off x="6938149" y="5640466"/>
            <a:ext cx="37593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i="0" dirty="0">
                <a:effectLst/>
                <a:latin typeface="-apple-system"/>
              </a:rPr>
              <a:t>80  20 21 00 07  FE FF </a:t>
            </a:r>
            <a:r>
              <a:rPr lang="en-US" altLang="zh-CN" sz="1400" b="1" i="0" dirty="0" err="1">
                <a:effectLst/>
                <a:latin typeface="-apple-system"/>
              </a:rPr>
              <a:t>FF</a:t>
            </a:r>
            <a:r>
              <a:rPr lang="en-US" altLang="zh-CN" sz="1400" b="1" i="0" dirty="0">
                <a:effectLst/>
                <a:latin typeface="-apple-system"/>
              </a:rPr>
              <a:t>  00 08 00 00 00 F0 3F 06</a:t>
            </a:r>
          </a:p>
          <a:p>
            <a:r>
              <a:rPr lang="en-US" altLang="zh-CN" sz="1400" b="1" i="0" dirty="0">
                <a:effectLst/>
                <a:latin typeface="-apple-system"/>
              </a:rPr>
              <a:t>00  FE FF </a:t>
            </a:r>
            <a:r>
              <a:rPr lang="en-US" altLang="zh-CN" sz="1400" b="1" i="0" dirty="0" err="1">
                <a:effectLst/>
                <a:latin typeface="-apple-system"/>
              </a:rPr>
              <a:t>FF</a:t>
            </a:r>
            <a:r>
              <a:rPr lang="en-US" altLang="zh-CN" sz="1400" b="1" i="0" dirty="0">
                <a:effectLst/>
                <a:latin typeface="-apple-system"/>
              </a:rPr>
              <a:t> 07  FE FF </a:t>
            </a:r>
            <a:r>
              <a:rPr lang="en-US" altLang="zh-CN" sz="1400" b="1" i="0" dirty="0" err="1">
                <a:effectLst/>
                <a:latin typeface="-apple-system"/>
              </a:rPr>
              <a:t>FF</a:t>
            </a:r>
            <a:r>
              <a:rPr lang="en-US" altLang="zh-CN" sz="1400" b="1" i="0" dirty="0">
                <a:effectLst/>
                <a:latin typeface="-apple-system"/>
              </a:rPr>
              <a:t>  00 F8 3F 06 00 F8 7F 02</a:t>
            </a:r>
            <a:endParaRPr lang="en-US" altLang="zh-CN" sz="1400" b="1" dirty="0">
              <a:latin typeface="-apple-system"/>
            </a:endParaRPr>
          </a:p>
          <a:p>
            <a:r>
              <a:rPr lang="en-US" altLang="zh-CN" sz="1400" b="1" i="0" dirty="0">
                <a:effectLst/>
                <a:latin typeface="-apple-system"/>
              </a:rPr>
              <a:t>00  FE FF </a:t>
            </a:r>
            <a:r>
              <a:rPr lang="en-US" altLang="zh-CN" sz="1400" b="1" i="0" dirty="0" err="1">
                <a:effectLst/>
                <a:latin typeface="-apple-system"/>
              </a:rPr>
              <a:t>FF</a:t>
            </a:r>
            <a:r>
              <a:rPr lang="en-US" altLang="zh-CN" sz="1400" b="1" i="0" dirty="0">
                <a:effectLst/>
                <a:latin typeface="-apple-system"/>
              </a:rPr>
              <a:t> 07  FE FF </a:t>
            </a:r>
            <a:r>
              <a:rPr lang="en-US" altLang="zh-CN" sz="1400" b="1" i="0" dirty="0" err="1">
                <a:effectLst/>
                <a:latin typeface="-apple-system"/>
              </a:rPr>
              <a:t>FF</a:t>
            </a:r>
            <a:r>
              <a:rPr lang="en-US" altLang="zh-CN" sz="1400" b="1" i="0" dirty="0">
                <a:effectLst/>
                <a:latin typeface="-apple-system"/>
              </a:rPr>
              <a:t>  00 F0 BF 08 00 00 40 02</a:t>
            </a:r>
          </a:p>
          <a:p>
            <a:r>
              <a:rPr lang="en-US" altLang="zh-CN" sz="1400" b="1" i="0" dirty="0">
                <a:effectLst/>
                <a:latin typeface="-apple-system"/>
              </a:rPr>
              <a:t>00  FE FF </a:t>
            </a:r>
            <a:r>
              <a:rPr lang="en-US" altLang="zh-CN" sz="1400" b="1" i="0" dirty="0" err="1">
                <a:effectLst/>
                <a:latin typeface="-apple-system"/>
              </a:rPr>
              <a:t>FF</a:t>
            </a:r>
            <a:r>
              <a:rPr lang="en-US" altLang="zh-CN" sz="1400" b="1" i="0" dirty="0">
                <a:effectLst/>
                <a:latin typeface="-apple-system"/>
              </a:rPr>
              <a:t> 0F  FE FF </a:t>
            </a:r>
            <a:r>
              <a:rPr lang="en-US" altLang="zh-CN" sz="1400" b="1" i="0" dirty="0" err="1">
                <a:effectLst/>
                <a:latin typeface="-apple-system"/>
              </a:rPr>
              <a:t>FF</a:t>
            </a:r>
            <a:r>
              <a:rPr lang="en-US" altLang="zh-CN" sz="1400" b="1" i="0" dirty="0">
                <a:effectLst/>
                <a:latin typeface="-apple-system"/>
              </a:rPr>
              <a:t>  00 F0 FF 0A 00 08 40 00</a:t>
            </a:r>
            <a:endParaRPr lang="zh-CN" altLang="en-US" sz="14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D9B812-E2AB-F120-392B-677745DE50FB}"/>
              </a:ext>
            </a:extLst>
          </p:cNvPr>
          <p:cNvSpPr txBox="1"/>
          <p:nvPr/>
        </p:nvSpPr>
        <p:spPr>
          <a:xfrm>
            <a:off x="309713" y="5520321"/>
            <a:ext cx="615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rgbClr val="FF0000"/>
                </a:solidFill>
                <a:effectLst/>
                <a:latin typeface="-apple-system"/>
              </a:rPr>
              <a:t>80</a:t>
            </a:r>
            <a:r>
              <a:rPr lang="en-US" altLang="zh-CN" sz="1800" b="1" i="0" dirty="0">
                <a:effectLst/>
                <a:latin typeface="-apple-system"/>
              </a:rPr>
              <a:t>  20 21 00 </a:t>
            </a:r>
            <a:r>
              <a:rPr lang="en-US" altLang="zh-CN" sz="1800" b="1" i="0" dirty="0">
                <a:solidFill>
                  <a:srgbClr val="FF0000"/>
                </a:solidFill>
                <a:effectLst/>
                <a:latin typeface="-apple-system"/>
              </a:rPr>
              <a:t>07</a:t>
            </a:r>
            <a:r>
              <a:rPr lang="en-US" altLang="zh-CN" sz="1800" b="1" i="0" dirty="0">
                <a:effectLst/>
                <a:latin typeface="-apple-system"/>
              </a:rPr>
              <a:t>  FE FF </a:t>
            </a:r>
            <a:r>
              <a:rPr lang="en-US" altLang="zh-CN" sz="1800" b="1" i="0" dirty="0" err="1">
                <a:effectLst/>
                <a:latin typeface="-apple-system"/>
              </a:rPr>
              <a:t>FF</a:t>
            </a:r>
            <a:r>
              <a:rPr lang="en-US" altLang="zh-CN" sz="1800" b="1" i="0" dirty="0">
                <a:effectLst/>
                <a:latin typeface="-apple-system"/>
              </a:rPr>
              <a:t>  </a:t>
            </a:r>
            <a:r>
              <a:rPr lang="en-US" altLang="zh-CN" sz="1800" b="1" i="0" dirty="0">
                <a:solidFill>
                  <a:srgbClr val="FF0000"/>
                </a:solidFill>
                <a:effectLst/>
                <a:latin typeface="-apple-system"/>
              </a:rPr>
              <a:t>00 08 00 00</a:t>
            </a:r>
            <a:r>
              <a:rPr lang="en-US" altLang="zh-CN" sz="1800" b="1" i="0" dirty="0">
                <a:effectLst/>
                <a:latin typeface="-apple-system"/>
              </a:rPr>
              <a:t> </a:t>
            </a:r>
            <a:r>
              <a:rPr lang="en-US" altLang="zh-CN" sz="1800" b="1" i="0" dirty="0">
                <a:solidFill>
                  <a:schemeClr val="accent6"/>
                </a:solidFill>
                <a:effectLst/>
                <a:latin typeface="-apple-system"/>
              </a:rPr>
              <a:t>00 F0 3F 06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3B6DB32-1259-1E51-91A9-1AC7E54353AE}"/>
              </a:ext>
            </a:extLst>
          </p:cNvPr>
          <p:cNvCxnSpPr/>
          <p:nvPr/>
        </p:nvCxnSpPr>
        <p:spPr>
          <a:xfrm flipH="1" flipV="1">
            <a:off x="5116606" y="5704987"/>
            <a:ext cx="1938411" cy="83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A9B37F2-DD24-FBC1-5513-ACC4ECCAFF34}"/>
              </a:ext>
            </a:extLst>
          </p:cNvPr>
          <p:cNvSpPr txBox="1"/>
          <p:nvPr/>
        </p:nvSpPr>
        <p:spPr>
          <a:xfrm>
            <a:off x="390605" y="6275796"/>
            <a:ext cx="615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rgbClr val="FF0000"/>
                </a:solidFill>
                <a:effectLst/>
                <a:latin typeface="-apple-system"/>
              </a:rPr>
              <a:t>00</a:t>
            </a:r>
            <a:r>
              <a:rPr lang="en-US" altLang="zh-CN" sz="1800" b="1" i="0" dirty="0">
                <a:effectLst/>
                <a:latin typeface="-apple-system"/>
              </a:rPr>
              <a:t>  FE FF </a:t>
            </a:r>
            <a:r>
              <a:rPr lang="en-US" altLang="zh-CN" sz="1800" b="1" i="0" dirty="0" err="1">
                <a:effectLst/>
                <a:latin typeface="-apple-system"/>
              </a:rPr>
              <a:t>FF</a:t>
            </a:r>
            <a:r>
              <a:rPr lang="en-US" altLang="zh-CN" sz="1800" b="1" i="0" dirty="0">
                <a:effectLst/>
                <a:latin typeface="-apple-system"/>
              </a:rPr>
              <a:t> </a:t>
            </a:r>
            <a:r>
              <a:rPr lang="en-US" altLang="zh-CN" sz="1800" b="1" i="0" dirty="0">
                <a:solidFill>
                  <a:srgbClr val="FF0000"/>
                </a:solidFill>
                <a:effectLst/>
                <a:latin typeface="-apple-system"/>
              </a:rPr>
              <a:t>0F</a:t>
            </a:r>
            <a:r>
              <a:rPr lang="en-US" altLang="zh-CN" sz="1800" b="1" i="0" dirty="0">
                <a:effectLst/>
                <a:latin typeface="-apple-system"/>
              </a:rPr>
              <a:t>  FE FF </a:t>
            </a:r>
            <a:r>
              <a:rPr lang="en-US" altLang="zh-CN" sz="1800" b="1" i="0" dirty="0" err="1">
                <a:effectLst/>
                <a:latin typeface="-apple-system"/>
              </a:rPr>
              <a:t>FF</a:t>
            </a:r>
            <a:r>
              <a:rPr lang="en-US" altLang="zh-CN" sz="1800" b="1" i="0" dirty="0">
                <a:effectLst/>
                <a:latin typeface="-apple-system"/>
              </a:rPr>
              <a:t>  </a:t>
            </a:r>
            <a:r>
              <a:rPr lang="en-US" altLang="zh-CN" sz="1800" b="1" i="0" dirty="0">
                <a:solidFill>
                  <a:srgbClr val="FF0000"/>
                </a:solidFill>
                <a:effectLst/>
                <a:latin typeface="-apple-system"/>
              </a:rPr>
              <a:t>00 F0 FF 0A</a:t>
            </a:r>
            <a:r>
              <a:rPr lang="en-US" altLang="zh-CN" sz="1800" b="1" i="0" dirty="0">
                <a:effectLst/>
                <a:latin typeface="-apple-system"/>
              </a:rPr>
              <a:t> </a:t>
            </a:r>
            <a:r>
              <a:rPr lang="en-US" altLang="zh-CN" sz="1800" b="1" i="0" dirty="0">
                <a:solidFill>
                  <a:schemeClr val="accent6"/>
                </a:solidFill>
                <a:effectLst/>
                <a:latin typeface="-apple-system"/>
              </a:rPr>
              <a:t>00 08 40 00</a:t>
            </a:r>
            <a:endParaRPr lang="zh-CN" altLang="en-US" sz="1800" dirty="0">
              <a:solidFill>
                <a:schemeClr val="accent6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5F5562F5-083D-CDC6-2925-65118866F40C}"/>
              </a:ext>
            </a:extLst>
          </p:cNvPr>
          <p:cNvCxnSpPr>
            <a:cxnSpLocks/>
          </p:cNvCxnSpPr>
          <p:nvPr/>
        </p:nvCxnSpPr>
        <p:spPr>
          <a:xfrm flipH="1">
            <a:off x="5170394" y="6396512"/>
            <a:ext cx="1884622" cy="132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19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8" grpId="0"/>
      <p:bldP spid="20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999DD40-15B6-3D3D-A019-1A40B0D0446C}"/>
              </a:ext>
            </a:extLst>
          </p:cNvPr>
          <p:cNvGrpSpPr/>
          <p:nvPr/>
        </p:nvGrpSpPr>
        <p:grpSpPr>
          <a:xfrm>
            <a:off x="309713" y="607434"/>
            <a:ext cx="6353306" cy="535566"/>
            <a:chOff x="1611221" y="440872"/>
            <a:chExt cx="6727223" cy="56873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A1C2F01-1863-487E-651A-83A2B455B223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>
              <a:solidFill>
                <a:srgbClr val="70BC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EBF51D3-C90E-E20C-E6F5-D70E85DC1424}"/>
                </a:ext>
              </a:extLst>
            </p:cNvPr>
            <p:cNvSpPr txBox="1"/>
            <p:nvPr/>
          </p:nvSpPr>
          <p:spPr>
            <a:xfrm>
              <a:off x="1611221" y="440872"/>
              <a:ext cx="1876212" cy="5556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GPT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分区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93E56F-FE39-9EA0-D2D9-171F9CDEE8EB}"/>
                </a:ext>
              </a:extLst>
            </p:cNvPr>
            <p:cNvSpPr txBox="1"/>
            <p:nvPr/>
          </p:nvSpPr>
          <p:spPr>
            <a:xfrm>
              <a:off x="3737618" y="533203"/>
              <a:ext cx="4600826" cy="4248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一种由基于 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Itanium 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计算机中的可扩展固件接口 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(EFI) 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使用的磁盘分区架构，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a typeface="字魂59号-创粗黑" panose="00000500000000000000" charset="-122"/>
                </a:rPr>
                <a:t>并且每个磁盘最多有128个分区，鸿蒙内核则规定最多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字魂59号-创粗黑" panose="00000500000000000000" charset="-122"/>
                </a:rPr>
                <a:t>80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a typeface="字魂59号-创粗黑" panose="00000500000000000000" charset="-122"/>
                </a:rPr>
                <a:t>个分区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ea typeface="字魂59号-创粗黑" panose="00000500000000000000" charset="-122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92C177C-16D7-447E-0596-B3F939A21308}"/>
              </a:ext>
            </a:extLst>
          </p:cNvPr>
          <p:cNvSpPr txBox="1"/>
          <p:nvPr/>
        </p:nvSpPr>
        <p:spPr>
          <a:xfrm>
            <a:off x="11675819" y="6596390"/>
            <a:ext cx="668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GPT</a:t>
            </a:r>
            <a:endParaRPr lang="zh-CN" altLang="en-US" sz="1100" dirty="0"/>
          </a:p>
        </p:txBody>
      </p:sp>
      <p:pic>
        <p:nvPicPr>
          <p:cNvPr id="8" name="图片 2">
            <a:extLst>
              <a:ext uri="{FF2B5EF4-FFF2-40B4-BE49-F238E27FC236}">
                <a16:creationId xmlns:a16="http://schemas.microsoft.com/office/drawing/2014/main" id="{10740899-5763-C3C5-7387-A372A3FB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3" y="1412259"/>
            <a:ext cx="3858098" cy="504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45D28D0-292B-5797-423D-1C03A7289BDB}"/>
              </a:ext>
            </a:extLst>
          </p:cNvPr>
          <p:cNvSpPr txBox="1"/>
          <p:nvPr/>
        </p:nvSpPr>
        <p:spPr>
          <a:xfrm>
            <a:off x="5275729" y="1813912"/>
            <a:ext cx="6172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Protective MBR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dirty="0"/>
              <a:t>1</a:t>
            </a:r>
            <a:r>
              <a:rPr lang="zh-CN" altLang="en-US" sz="1600" dirty="0"/>
              <a:t>）在GPT分区表的最开头，出于兼容性考虑仍然存储了一份传统的MBR，用来防止不支持GPT的硬盘管理工具错误识别并破坏硬盘中的数据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）在支持从GPT启动的操作系统中，这里也用于存储第一阶段的启动代码。在这个MBR中，只有一个标识为0xEE的分区，以此来表示这块硬盘使用GPT分区表。不能识别GPT硬盘的操作系统通常会识别出一个未知类型的分区，并且拒绝对硬盘进行操作，除非用户特别要求删除这个分区。这就避免了意外删除分区的危险。另外，能够识别GPT分区表的操作系统会检查保护MBR中的分区表，如果分区类型不是0xEE或者MBR分区表中有多个项，也会拒绝对硬盘进行操作。</a:t>
            </a:r>
          </a:p>
          <a:p>
            <a:endParaRPr lang="zh-CN" altLang="en-US" sz="1600" dirty="0"/>
          </a:p>
          <a:p>
            <a:r>
              <a:rPr lang="en-US" altLang="zh-CN" sz="1600" dirty="0"/>
              <a:t>3</a:t>
            </a:r>
            <a:r>
              <a:rPr lang="zh-CN" altLang="en-US" sz="1600" dirty="0"/>
              <a:t>）在使用MBR/GPT混合分区表的硬盘中，这部分存储了GPT分区表的一部分分区（通常是前四个分区），可以使不支持从GPT启动的操作系统从这个MBR启动，启动后只能操作MBR分区表中的分区。如早期Boot Camp就是使用这种方式启动Windows 7。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EB290E2-DC44-179B-84F6-1C5A31D2F0B9}"/>
              </a:ext>
            </a:extLst>
          </p:cNvPr>
          <p:cNvSpPr/>
          <p:nvPr/>
        </p:nvSpPr>
        <p:spPr>
          <a:xfrm>
            <a:off x="1822076" y="1949824"/>
            <a:ext cx="1943100" cy="248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C53CD3C-C45D-5238-0424-CBE41C9BDFD9}"/>
              </a:ext>
            </a:extLst>
          </p:cNvPr>
          <p:cNvCxnSpPr>
            <a:cxnSpLocks/>
          </p:cNvCxnSpPr>
          <p:nvPr/>
        </p:nvCxnSpPr>
        <p:spPr>
          <a:xfrm>
            <a:off x="3926541" y="2010335"/>
            <a:ext cx="124385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2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999DD40-15B6-3D3D-A019-1A40B0D0446C}"/>
              </a:ext>
            </a:extLst>
          </p:cNvPr>
          <p:cNvGrpSpPr/>
          <p:nvPr/>
        </p:nvGrpSpPr>
        <p:grpSpPr>
          <a:xfrm>
            <a:off x="309713" y="607434"/>
            <a:ext cx="6353306" cy="535566"/>
            <a:chOff x="1611221" y="440872"/>
            <a:chExt cx="6727223" cy="568737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A1C2F01-1863-487E-651A-83A2B455B223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>
              <a:solidFill>
                <a:srgbClr val="70BC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2EBF51D3-C90E-E20C-E6F5-D70E85DC1424}"/>
                </a:ext>
              </a:extLst>
            </p:cNvPr>
            <p:cNvSpPr txBox="1"/>
            <p:nvPr/>
          </p:nvSpPr>
          <p:spPr>
            <a:xfrm>
              <a:off x="1611221" y="440872"/>
              <a:ext cx="1876212" cy="5556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GPT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分区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293E56F-FE39-9EA0-D2D9-171F9CDEE8EB}"/>
                </a:ext>
              </a:extLst>
            </p:cNvPr>
            <p:cNvSpPr txBox="1"/>
            <p:nvPr/>
          </p:nvSpPr>
          <p:spPr>
            <a:xfrm>
              <a:off x="3737618" y="533203"/>
              <a:ext cx="4600826" cy="4248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一种由基于 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Itanium 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计算机中的可扩展固件接口 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(EFI) 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使用的磁盘分区架构，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a typeface="字魂59号-创粗黑" panose="00000500000000000000" charset="-122"/>
                </a:rPr>
                <a:t>并且每个磁盘最多有128个分区，鸿蒙内核则规定最多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字魂59号-创粗黑" panose="00000500000000000000" charset="-122"/>
                </a:rPr>
                <a:t>80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a typeface="字魂59号-创粗黑" panose="00000500000000000000" charset="-122"/>
                </a:rPr>
                <a:t>个分区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ea typeface="字魂59号-创粗黑" panose="00000500000000000000" charset="-122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92C177C-16D7-447E-0596-B3F939A21308}"/>
              </a:ext>
            </a:extLst>
          </p:cNvPr>
          <p:cNvSpPr txBox="1"/>
          <p:nvPr/>
        </p:nvSpPr>
        <p:spPr>
          <a:xfrm>
            <a:off x="11675819" y="6596390"/>
            <a:ext cx="668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GPT</a:t>
            </a:r>
            <a:endParaRPr lang="zh-CN" altLang="en-US" sz="1100" dirty="0"/>
          </a:p>
        </p:txBody>
      </p:sp>
      <p:pic>
        <p:nvPicPr>
          <p:cNvPr id="8" name="图片 2">
            <a:extLst>
              <a:ext uri="{FF2B5EF4-FFF2-40B4-BE49-F238E27FC236}">
                <a16:creationId xmlns:a16="http://schemas.microsoft.com/office/drawing/2014/main" id="{10740899-5763-C3C5-7387-A372A3FB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3" y="1412259"/>
            <a:ext cx="3858098" cy="504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AAB8E9B-CB59-5A40-C071-46239CEBCBCE}"/>
              </a:ext>
            </a:extLst>
          </p:cNvPr>
          <p:cNvSpPr/>
          <p:nvPr/>
        </p:nvSpPr>
        <p:spPr>
          <a:xfrm>
            <a:off x="1822076" y="2198595"/>
            <a:ext cx="1943100" cy="2487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AD18404-2F0C-F7FF-F9D9-874546F57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0" b="1373"/>
          <a:stretch/>
        </p:blipFill>
        <p:spPr>
          <a:xfrm>
            <a:off x="4647080" y="1487480"/>
            <a:ext cx="7141077" cy="37434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41C80D8-60AB-FE22-8527-258ECD165D67}"/>
              </a:ext>
            </a:extLst>
          </p:cNvPr>
          <p:cNvSpPr txBox="1"/>
          <p:nvPr/>
        </p:nvSpPr>
        <p:spPr>
          <a:xfrm>
            <a:off x="4647080" y="5403756"/>
            <a:ext cx="6172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1</a:t>
            </a:r>
            <a:r>
              <a:rPr lang="zh-CN" altLang="en-US" sz="1600" dirty="0"/>
              <a:t>）分区表头定义了硬盘的可用空间以及组成分区表的项的大小和数量。</a:t>
            </a:r>
            <a:endParaRPr lang="en-US" altLang="zh-CN" sz="1600" dirty="0"/>
          </a:p>
          <a:p>
            <a:r>
              <a:rPr lang="en-US" altLang="zh-CN" sz="1600" dirty="0"/>
              <a:t>2</a:t>
            </a:r>
            <a:r>
              <a:rPr lang="zh-CN" altLang="en-US" sz="1600" dirty="0"/>
              <a:t>）分区表头还记录了这块硬盘的</a:t>
            </a:r>
            <a:r>
              <a:rPr lang="en-US" altLang="zh-CN" sz="1600" dirty="0"/>
              <a:t>GUID</a:t>
            </a:r>
            <a:r>
              <a:rPr lang="zh-CN" altLang="en-US" sz="1600" dirty="0"/>
              <a:t>，记录了分区表头本身的位置和大小（位置总是在</a:t>
            </a:r>
            <a:r>
              <a:rPr lang="en-US" altLang="zh-CN" sz="1600" dirty="0"/>
              <a:t>LBA 1</a:t>
            </a:r>
            <a:r>
              <a:rPr lang="zh-CN" altLang="en-US" sz="1600" dirty="0"/>
              <a:t>）以及备份分区表头和分区表的位置和大小（在硬盘的最后）。它还储存着它本身和分区表的</a:t>
            </a:r>
            <a:r>
              <a:rPr lang="en-US" altLang="zh-CN" sz="1600" dirty="0"/>
              <a:t>CRC32</a:t>
            </a:r>
            <a:r>
              <a:rPr lang="zh-CN" altLang="en-US" sz="1600" dirty="0"/>
              <a:t>校验。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389A5AF-2A12-B42F-EF16-FE861D8F60F0}"/>
              </a:ext>
            </a:extLst>
          </p:cNvPr>
          <p:cNvCxnSpPr/>
          <p:nvPr/>
        </p:nvCxnSpPr>
        <p:spPr>
          <a:xfrm>
            <a:off x="3825688" y="2198595"/>
            <a:ext cx="82139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18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D5F9D44F-D310-8BD5-F62A-5A4CD684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3" y="1412259"/>
            <a:ext cx="3858098" cy="504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273E8B28-83CA-7BD3-638B-5B6109030951}"/>
              </a:ext>
            </a:extLst>
          </p:cNvPr>
          <p:cNvGrpSpPr/>
          <p:nvPr/>
        </p:nvGrpSpPr>
        <p:grpSpPr>
          <a:xfrm>
            <a:off x="309713" y="607434"/>
            <a:ext cx="6353306" cy="535566"/>
            <a:chOff x="1611221" y="440872"/>
            <a:chExt cx="6727223" cy="568737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3348FFF-2FEF-2A32-6A25-507BDEA6DEA0}"/>
                </a:ext>
              </a:extLst>
            </p:cNvPr>
            <p:cNvCxnSpPr/>
            <p:nvPr/>
          </p:nvCxnSpPr>
          <p:spPr>
            <a:xfrm>
              <a:off x="3605030" y="469609"/>
              <a:ext cx="0" cy="540000"/>
            </a:xfrm>
            <a:prstGeom prst="line">
              <a:avLst/>
            </a:prstGeom>
            <a:ln w="28575">
              <a:solidFill>
                <a:srgbClr val="70BC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F31EAB5-BC84-7DB0-C1B1-B0313178C194}"/>
                </a:ext>
              </a:extLst>
            </p:cNvPr>
            <p:cNvSpPr txBox="1"/>
            <p:nvPr/>
          </p:nvSpPr>
          <p:spPr>
            <a:xfrm>
              <a:off x="1611221" y="440872"/>
              <a:ext cx="1876212" cy="55562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r">
                <a:defRPr/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GPT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分区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63BA5B1-031E-EA03-C057-018721147A2B}"/>
                </a:ext>
              </a:extLst>
            </p:cNvPr>
            <p:cNvSpPr txBox="1"/>
            <p:nvPr/>
          </p:nvSpPr>
          <p:spPr>
            <a:xfrm>
              <a:off x="3737618" y="533203"/>
              <a:ext cx="4600826" cy="42489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一种由基于 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Itanium 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计算机中的可扩展固件接口 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(EFI) 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+mn-lt"/>
                </a:rPr>
                <a:t>使用的磁盘分区架构，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a typeface="字魂59号-创粗黑" panose="00000500000000000000" charset="-122"/>
                </a:rPr>
                <a:t>并且每个磁盘最多有128个分区，鸿蒙内核则规定最多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字魂59号-创粗黑" panose="00000500000000000000" charset="-122"/>
                </a:rPr>
                <a:t>80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ea typeface="字魂59号-创粗黑" panose="00000500000000000000" charset="-122"/>
                </a:rPr>
                <a:t>个分区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ea typeface="字魂59号-创粗黑" panose="00000500000000000000" charset="-122"/>
                <a:sym typeface="+mn-lt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6992903-C932-3ECC-4363-75F3545F4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335" y="1820892"/>
            <a:ext cx="4800847" cy="247662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060A5FD-C72E-B754-0A16-ABDC023665F5}"/>
              </a:ext>
            </a:extLst>
          </p:cNvPr>
          <p:cNvSpPr/>
          <p:nvPr/>
        </p:nvSpPr>
        <p:spPr>
          <a:xfrm>
            <a:off x="1808629" y="2427194"/>
            <a:ext cx="509290" cy="26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9137AC2-DC7E-1517-AC40-476F74F4381F}"/>
              </a:ext>
            </a:extLst>
          </p:cNvPr>
          <p:cNvCxnSpPr/>
          <p:nvPr/>
        </p:nvCxnSpPr>
        <p:spPr>
          <a:xfrm>
            <a:off x="4061012" y="2561665"/>
            <a:ext cx="15215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B7F9A1E-8E63-D851-94DC-4BA288C3486A}"/>
              </a:ext>
            </a:extLst>
          </p:cNvPr>
          <p:cNvSpPr txBox="1"/>
          <p:nvPr/>
        </p:nvSpPr>
        <p:spPr>
          <a:xfrm>
            <a:off x="11675819" y="6596390"/>
            <a:ext cx="6685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GPT</a:t>
            </a:r>
            <a:endParaRPr lang="zh-CN" altLang="en-US" sz="11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37DEBF6-A13A-9676-67B8-CB3584A521F9}"/>
              </a:ext>
            </a:extLst>
          </p:cNvPr>
          <p:cNvSpPr/>
          <p:nvPr/>
        </p:nvSpPr>
        <p:spPr>
          <a:xfrm>
            <a:off x="1808628" y="5363134"/>
            <a:ext cx="1969995" cy="950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B185BCD-31E3-E802-79EB-D15CDFE1C37C}"/>
              </a:ext>
            </a:extLst>
          </p:cNvPr>
          <p:cNvCxnSpPr/>
          <p:nvPr/>
        </p:nvCxnSpPr>
        <p:spPr>
          <a:xfrm>
            <a:off x="4061012" y="5806888"/>
            <a:ext cx="15215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EF17B6F-8A47-AB13-2D27-0B764FC0A2B9}"/>
              </a:ext>
            </a:extLst>
          </p:cNvPr>
          <p:cNvSpPr txBox="1"/>
          <p:nvPr/>
        </p:nvSpPr>
        <p:spPr>
          <a:xfrm>
            <a:off x="5582524" y="5446925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分区表自带备份。在磁盘的首尾部分分别保存了一份相同的分区表，其中一份被破坏后，可以通过另一份恢复，大大提高安全性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27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313058-8CB4-F316-FE59-ECD3AE2D644E}"/>
              </a:ext>
            </a:extLst>
          </p:cNvPr>
          <p:cNvSpPr txBox="1"/>
          <p:nvPr/>
        </p:nvSpPr>
        <p:spPr>
          <a:xfrm>
            <a:off x="1674589" y="631758"/>
            <a:ext cx="1771927" cy="4988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MBR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分区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ADEE4B-1782-49FD-425A-8C5201331B5E}"/>
              </a:ext>
            </a:extLst>
          </p:cNvPr>
          <p:cNvSpPr txBox="1"/>
          <p:nvPr/>
        </p:nvSpPr>
        <p:spPr>
          <a:xfrm>
            <a:off x="8516902" y="607434"/>
            <a:ext cx="177192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GPT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分区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AF9EB8-7BC4-42BD-BA89-5B9BD5F442C8}"/>
              </a:ext>
            </a:extLst>
          </p:cNvPr>
          <p:cNvSpPr txBox="1"/>
          <p:nvPr/>
        </p:nvSpPr>
        <p:spPr>
          <a:xfrm>
            <a:off x="5177119" y="607434"/>
            <a:ext cx="741416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en-US" altLang="zh-CN" sz="2800" b="1" dirty="0">
                <a:solidFill>
                  <a:srgbClr val="FFC00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VS</a:t>
            </a:r>
            <a:endParaRPr lang="zh-CN" altLang="en-US" sz="2800" b="1" dirty="0">
              <a:solidFill>
                <a:srgbClr val="FFC000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2B1C64-A95F-2119-4F5B-2CD45BFEFC4C}"/>
              </a:ext>
            </a:extLst>
          </p:cNvPr>
          <p:cNvSpPr txBox="1"/>
          <p:nvPr/>
        </p:nvSpPr>
        <p:spPr>
          <a:xfrm>
            <a:off x="403414" y="2021086"/>
            <a:ext cx="458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b="0" i="0" dirty="0">
                <a:effectLst/>
                <a:latin typeface="-apple-system"/>
              </a:rPr>
              <a:t>用</a:t>
            </a:r>
            <a:r>
              <a:rPr lang="en-US" altLang="zh-CN" b="0" i="0" dirty="0">
                <a:effectLst/>
                <a:latin typeface="-apple-system"/>
              </a:rPr>
              <a:t>MBR</a:t>
            </a:r>
            <a:r>
              <a:rPr lang="zh-CN" altLang="en-US" b="0" i="0" dirty="0">
                <a:effectLst/>
                <a:latin typeface="-apple-system"/>
              </a:rPr>
              <a:t>分区表的硬盘最多只能划分</a:t>
            </a:r>
            <a:r>
              <a:rPr lang="en-US" altLang="zh-CN" b="0" i="0" dirty="0">
                <a:effectLst/>
                <a:latin typeface="-apple-system"/>
              </a:rPr>
              <a:t>4</a:t>
            </a:r>
            <a:r>
              <a:rPr lang="zh-CN" altLang="en-US" b="0" i="0" dirty="0">
                <a:effectLst/>
                <a:latin typeface="-apple-system"/>
              </a:rPr>
              <a:t>个主分区磁盘，超过</a:t>
            </a:r>
            <a:r>
              <a:rPr lang="en-US" altLang="zh-CN" b="0" i="0" dirty="0">
                <a:effectLst/>
                <a:latin typeface="-apple-system"/>
              </a:rPr>
              <a:t>4</a:t>
            </a:r>
            <a:r>
              <a:rPr lang="zh-CN" altLang="en-US" b="0" i="0" dirty="0">
                <a:effectLst/>
                <a:latin typeface="-apple-system"/>
              </a:rPr>
              <a:t>个主分区只能通过逻辑分区，并且</a:t>
            </a:r>
            <a:r>
              <a:rPr lang="en-US" altLang="zh-CN" b="0" i="0" dirty="0">
                <a:effectLst/>
                <a:latin typeface="-apple-system"/>
              </a:rPr>
              <a:t>MBR</a:t>
            </a:r>
            <a:r>
              <a:rPr lang="zh-CN" altLang="en-US" b="0" i="0" dirty="0">
                <a:effectLst/>
                <a:latin typeface="-apple-system"/>
              </a:rPr>
              <a:t>最大仅支持</a:t>
            </a:r>
            <a:r>
              <a:rPr lang="en-US" altLang="zh-CN" b="0" i="0" dirty="0">
                <a:effectLst/>
                <a:latin typeface="-apple-system"/>
              </a:rPr>
              <a:t>2TB</a:t>
            </a:r>
            <a:r>
              <a:rPr lang="zh-CN" altLang="en-US" b="0" i="0" dirty="0">
                <a:effectLst/>
                <a:latin typeface="-apple-system"/>
              </a:rPr>
              <a:t>的硬盘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83DAD1E-5DE3-0C68-C2D0-46C25B54B26B}"/>
              </a:ext>
            </a:extLst>
          </p:cNvPr>
          <p:cNvSpPr txBox="1"/>
          <p:nvPr/>
        </p:nvSpPr>
        <p:spPr>
          <a:xfrm>
            <a:off x="7400366" y="1882587"/>
            <a:ext cx="458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b="0" i="0" dirty="0">
                <a:effectLst/>
                <a:latin typeface="-apple-system"/>
              </a:rPr>
              <a:t>GPT</a:t>
            </a:r>
            <a:r>
              <a:rPr lang="zh-CN" altLang="en-US" b="0" i="0" dirty="0">
                <a:effectLst/>
                <a:latin typeface="-apple-system"/>
              </a:rPr>
              <a:t>可以支持无限个分区，不受分区个数、硬盘大小的限制，最大支持</a:t>
            </a:r>
            <a:r>
              <a:rPr lang="en-US" altLang="zh-CN" b="0" i="0" dirty="0">
                <a:effectLst/>
                <a:latin typeface="-apple-system"/>
              </a:rPr>
              <a:t>18EB</a:t>
            </a:r>
            <a:r>
              <a:rPr lang="zh-CN" altLang="en-US" b="0" i="0" dirty="0">
                <a:effectLst/>
                <a:latin typeface="-apple-system"/>
              </a:rPr>
              <a:t>大容量。</a:t>
            </a:r>
            <a:r>
              <a:rPr lang="en-US" altLang="zh-CN" b="0" i="0" dirty="0">
                <a:effectLst/>
                <a:latin typeface="-apple-system"/>
              </a:rPr>
              <a:t>GPT</a:t>
            </a:r>
            <a:r>
              <a:rPr lang="zh-CN" altLang="en-US" b="0" i="0" dirty="0">
                <a:effectLst/>
                <a:latin typeface="-apple-system"/>
              </a:rPr>
              <a:t>硬盘上没有主分区、扩展分区的概念，所有的分区都是叫分区。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6D0B51-CB00-D33B-599C-4B5882FD84E8}"/>
              </a:ext>
            </a:extLst>
          </p:cNvPr>
          <p:cNvSpPr txBox="1"/>
          <p:nvPr/>
        </p:nvSpPr>
        <p:spPr>
          <a:xfrm>
            <a:off x="403414" y="3373183"/>
            <a:ext cx="458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 b="0" i="0">
                <a:effectLst/>
                <a:latin typeface="-apple-system"/>
              </a:rPr>
              <a:t>在</a:t>
            </a:r>
            <a:r>
              <a:rPr lang="en-US" altLang="zh-CN" b="0" i="0">
                <a:effectLst/>
                <a:latin typeface="-apple-system"/>
              </a:rPr>
              <a:t>MBR</a:t>
            </a:r>
            <a:r>
              <a:rPr lang="zh-CN" altLang="en-US" b="0" i="0">
                <a:effectLst/>
                <a:latin typeface="-apple-system"/>
              </a:rPr>
              <a:t>磁盘上，分区和启动信息是保存在一起的。如果这部分数据被覆盖或破坏，将影响整个系统的启动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68157A-CFBE-E7E9-74D9-A5737C8AC956}"/>
              </a:ext>
            </a:extLst>
          </p:cNvPr>
          <p:cNvSpPr txBox="1"/>
          <p:nvPr/>
        </p:nvSpPr>
        <p:spPr>
          <a:xfrm>
            <a:off x="7346578" y="3310429"/>
            <a:ext cx="4585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0" i="0" dirty="0">
                <a:solidFill>
                  <a:srgbClr val="E8E6E4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altLang="zh-CN" b="0" i="0" dirty="0">
                <a:effectLst/>
                <a:latin typeface="Verdana" panose="020B0604030504040204" pitchFamily="34" charset="0"/>
              </a:rPr>
              <a:t>GPT</a:t>
            </a:r>
            <a:r>
              <a:rPr lang="zh-CN" altLang="en-US" b="0" i="0" dirty="0">
                <a:effectLst/>
                <a:latin typeface="Verdana" panose="020B0604030504040204" pitchFamily="34" charset="0"/>
              </a:rPr>
              <a:t>在整个磁盘上保存多个这部分信息的副本，因此它更为健壮，并可以恢复被破坏的这部分信息。</a:t>
            </a:r>
            <a:r>
              <a:rPr lang="en-US" altLang="zh-CN" b="0" i="0" dirty="0">
                <a:effectLst/>
                <a:latin typeface="Verdana" panose="020B0604030504040204" pitchFamily="34" charset="0"/>
              </a:rPr>
              <a:t>GPT</a:t>
            </a:r>
            <a:r>
              <a:rPr lang="zh-CN" altLang="en-US" b="0" i="0" dirty="0">
                <a:effectLst/>
                <a:latin typeface="Verdana" panose="020B0604030504040204" pitchFamily="34" charset="0"/>
              </a:rPr>
              <a:t>还为这些信息保存了循环冗余校验码（</a:t>
            </a:r>
            <a:r>
              <a:rPr lang="en-US" altLang="zh-CN" b="0" i="0" dirty="0">
                <a:effectLst/>
                <a:latin typeface="Verdana" panose="020B0604030504040204" pitchFamily="34" charset="0"/>
              </a:rPr>
              <a:t>CRC</a:t>
            </a:r>
            <a:r>
              <a:rPr lang="zh-CN" altLang="en-US" b="0" i="0" dirty="0">
                <a:effectLst/>
                <a:latin typeface="Verdana" panose="020B0604030504040204" pitchFamily="34" charset="0"/>
              </a:rPr>
              <a:t>）以保证其完整和正确</a:t>
            </a:r>
            <a:r>
              <a:rPr lang="en-US" altLang="zh-CN" b="0" i="0" dirty="0">
                <a:effectLst/>
                <a:latin typeface="Verdana" panose="020B0604030504040204" pitchFamily="34" charset="0"/>
              </a:rPr>
              <a:t>——</a:t>
            </a:r>
            <a:r>
              <a:rPr lang="zh-CN" altLang="en-US" b="0" i="0" dirty="0">
                <a:effectLst/>
                <a:latin typeface="Verdana" panose="020B0604030504040204" pitchFamily="34" charset="0"/>
              </a:rPr>
              <a:t>如果数据被破坏，</a:t>
            </a:r>
            <a:r>
              <a:rPr lang="en-US" altLang="zh-CN" b="0" i="0" dirty="0">
                <a:effectLst/>
                <a:latin typeface="Verdana" panose="020B0604030504040204" pitchFamily="34" charset="0"/>
              </a:rPr>
              <a:t>GPT</a:t>
            </a:r>
            <a:r>
              <a:rPr lang="zh-CN" altLang="en-US" b="0" i="0" dirty="0">
                <a:effectLst/>
                <a:latin typeface="Verdana" panose="020B0604030504040204" pitchFamily="34" charset="0"/>
              </a:rPr>
              <a:t>会发觉这些破坏，并从磁盘上的其他地方进行恢复。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B9FF3D-4926-B845-1E50-F1F8AB453A4C}"/>
              </a:ext>
            </a:extLst>
          </p:cNvPr>
          <p:cNvSpPr txBox="1"/>
          <p:nvPr/>
        </p:nvSpPr>
        <p:spPr>
          <a:xfrm>
            <a:off x="487576" y="1455662"/>
            <a:ext cx="4585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Legacy</a:t>
            </a:r>
            <a:r>
              <a:rPr lang="zh-CN" altLang="en-US" dirty="0"/>
              <a:t>是老式的</a:t>
            </a:r>
            <a:r>
              <a:rPr lang="en-US" altLang="zh-CN" dirty="0"/>
              <a:t>Legacy BIOS</a:t>
            </a:r>
            <a:r>
              <a:rPr lang="zh-CN" altLang="en-US" dirty="0"/>
              <a:t>引导，引导文件为 </a:t>
            </a:r>
            <a:r>
              <a:rPr lang="en-US" altLang="zh-CN" dirty="0"/>
              <a:t>winload.exe</a:t>
            </a:r>
            <a:r>
              <a:rPr lang="zh-CN" altLang="en-US" dirty="0"/>
              <a:t>，通常是和</a:t>
            </a:r>
            <a:r>
              <a:rPr lang="en-US" altLang="zh-CN" dirty="0"/>
              <a:t>MBR</a:t>
            </a:r>
            <a:r>
              <a:rPr lang="zh-CN" altLang="en-US" dirty="0"/>
              <a:t>分区形式结合使用。也就是 </a:t>
            </a:r>
            <a:r>
              <a:rPr lang="en-US" altLang="zh-CN" dirty="0"/>
              <a:t>MBR</a:t>
            </a:r>
            <a:r>
              <a:rPr lang="zh-CN" altLang="en-US" dirty="0"/>
              <a:t>分区形式</a:t>
            </a:r>
            <a:r>
              <a:rPr lang="en-US" altLang="zh-CN" dirty="0"/>
              <a:t>+Legacy</a:t>
            </a:r>
            <a:r>
              <a:rPr lang="zh-CN" altLang="en-US" dirty="0"/>
              <a:t>引导。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A6D49EC-CA34-DE91-CFA8-6E1AC1F94672}"/>
              </a:ext>
            </a:extLst>
          </p:cNvPr>
          <p:cNvSpPr txBox="1"/>
          <p:nvPr/>
        </p:nvSpPr>
        <p:spPr>
          <a:xfrm>
            <a:off x="7469603" y="1378809"/>
            <a:ext cx="45854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UEFI</a:t>
            </a:r>
            <a:r>
              <a:rPr lang="zh-CN" altLang="en-US" dirty="0"/>
              <a:t>是</a:t>
            </a:r>
            <a:r>
              <a:rPr lang="en-US" altLang="zh-CN" dirty="0"/>
              <a:t>windows</a:t>
            </a:r>
            <a:r>
              <a:rPr lang="zh-CN" altLang="en-US" dirty="0"/>
              <a:t>新式的引导方式，引导文件为 </a:t>
            </a:r>
            <a:r>
              <a:rPr lang="en-US" altLang="zh-CN" dirty="0" err="1"/>
              <a:t>winload.efi</a:t>
            </a:r>
            <a:r>
              <a:rPr lang="zh-CN" altLang="en-US" dirty="0"/>
              <a:t>，通常是和</a:t>
            </a:r>
            <a:r>
              <a:rPr lang="en-US" altLang="zh-CN" dirty="0"/>
              <a:t>GPT</a:t>
            </a:r>
            <a:r>
              <a:rPr lang="zh-CN" altLang="en-US" dirty="0"/>
              <a:t>分区形式结合使用，也就是 </a:t>
            </a:r>
            <a:r>
              <a:rPr lang="en-US" altLang="zh-CN" dirty="0"/>
              <a:t>GPT</a:t>
            </a:r>
            <a:r>
              <a:rPr lang="zh-CN" altLang="en-US" dirty="0"/>
              <a:t>分区形式</a:t>
            </a:r>
            <a:r>
              <a:rPr lang="en-US" altLang="zh-CN" dirty="0"/>
              <a:t>+UEFI</a:t>
            </a:r>
            <a:r>
              <a:rPr lang="zh-CN" altLang="en-US" dirty="0"/>
              <a:t>引导。 </a:t>
            </a:r>
            <a:r>
              <a:rPr lang="en-US" altLang="zh-CN" dirty="0"/>
              <a:t>UEFI</a:t>
            </a:r>
            <a:r>
              <a:rPr lang="zh-CN" altLang="en-US" dirty="0"/>
              <a:t>在开机方面相比</a:t>
            </a:r>
            <a:r>
              <a:rPr lang="en-US" altLang="zh-CN" dirty="0"/>
              <a:t>BIOS</a:t>
            </a:r>
            <a:r>
              <a:rPr lang="zh-CN" altLang="en-US" dirty="0"/>
              <a:t>少了自检这一步，它把硬件信息存在了硬盘里，直接读取，因此它的启动速度更快；</a:t>
            </a:r>
            <a:r>
              <a:rPr lang="en-US" altLang="zh-CN" dirty="0"/>
              <a:t>UEFI</a:t>
            </a:r>
            <a:r>
              <a:rPr lang="zh-CN" altLang="en-US" dirty="0"/>
              <a:t>是</a:t>
            </a:r>
            <a:r>
              <a:rPr lang="en-US" altLang="zh-CN" dirty="0"/>
              <a:t>BIOS</a:t>
            </a:r>
            <a:r>
              <a:rPr lang="zh-CN" altLang="en-US" dirty="0"/>
              <a:t>的一种升级替代方案，</a:t>
            </a:r>
            <a:r>
              <a:rPr lang="en-US" altLang="zh-CN" dirty="0"/>
              <a:t>UEFI</a:t>
            </a:r>
            <a:r>
              <a:rPr lang="zh-CN" altLang="en-US" dirty="0"/>
              <a:t>之所以比</a:t>
            </a:r>
            <a:r>
              <a:rPr lang="en-US" altLang="zh-CN" dirty="0"/>
              <a:t>Legacy BIOS</a:t>
            </a:r>
            <a:r>
              <a:rPr lang="zh-CN" altLang="en-US" dirty="0"/>
              <a:t>强大，是因为</a:t>
            </a:r>
            <a:r>
              <a:rPr lang="en-US" altLang="zh-CN" dirty="0"/>
              <a:t>UEFI</a:t>
            </a:r>
            <a:r>
              <a:rPr lang="zh-CN" altLang="en-US" dirty="0"/>
              <a:t>本身已经相当于一个微型操作系统，其带来的便利之处在于：</a:t>
            </a:r>
            <a:r>
              <a:rPr lang="en-US" altLang="zh-CN" dirty="0"/>
              <a:t>UEFI</a:t>
            </a:r>
            <a:r>
              <a:rPr lang="zh-CN" altLang="en-US" dirty="0"/>
              <a:t>已具备文件系统的支持，它能够直接读取</a:t>
            </a:r>
            <a:r>
              <a:rPr lang="en-US" altLang="zh-CN" dirty="0"/>
              <a:t>FAT</a:t>
            </a:r>
            <a:r>
              <a:rPr lang="zh-CN" altLang="en-US" dirty="0"/>
              <a:t>分区中的文件；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7357DCA-1CA6-4A2E-6A57-2D7611A6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142" y="3891422"/>
            <a:ext cx="5559854" cy="235914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3B7991C-E06B-2F61-3960-B434C4CFD5ED}"/>
              </a:ext>
            </a:extLst>
          </p:cNvPr>
          <p:cNvSpPr txBox="1"/>
          <p:nvPr/>
        </p:nvSpPr>
        <p:spPr>
          <a:xfrm>
            <a:off x="11178986" y="6596390"/>
            <a:ext cx="10130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MBR VS GPT</a:t>
            </a:r>
            <a:endParaRPr lang="zh-CN" altLang="en-US" sz="11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AD5D69-1E29-4C54-507B-B323604044D1}"/>
              </a:ext>
            </a:extLst>
          </p:cNvPr>
          <p:cNvSpPr txBox="1"/>
          <p:nvPr/>
        </p:nvSpPr>
        <p:spPr>
          <a:xfrm>
            <a:off x="7427021" y="4518130"/>
            <a:ext cx="36741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BIOS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其实是个程序，存储在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BIOS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芯片中，而现在的新式电脑用的基本都是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UEFI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启动，早期的过渡电脑用的都是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EFI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启动。其实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EFI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或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UEFI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的一部分也是存储在一个芯片中，由于它们在表面形式、基本功能上和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BIOS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差不多，所以习惯上我们也把存储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EFI/UEFI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的芯片叫做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EFI/UEFI BIOS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芯片，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EFI/UEFI</a:t>
            </a:r>
            <a:r>
              <a:rPr lang="zh-CN" altLang="en-US" sz="1600" b="0" i="0" dirty="0">
                <a:effectLst/>
                <a:latin typeface="Helvetica" panose="020B0604020202020204" pitchFamily="34" charset="0"/>
              </a:rPr>
              <a:t>也叫做</a:t>
            </a:r>
            <a:r>
              <a:rPr lang="en-US" altLang="zh-CN" sz="1600" b="0" i="0" dirty="0">
                <a:effectLst/>
                <a:latin typeface="Helvetica" panose="020B0604020202020204" pitchFamily="34" charset="0"/>
              </a:rPr>
              <a:t>EFI/UEFI BIOS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78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B56E4F-29B9-9763-444C-DBB39C9E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67" y="1175432"/>
            <a:ext cx="6477333" cy="247662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02BB1F5-5B32-204C-B927-5EE588154640}"/>
              </a:ext>
            </a:extLst>
          </p:cNvPr>
          <p:cNvSpPr txBox="1"/>
          <p:nvPr/>
        </p:nvSpPr>
        <p:spPr>
          <a:xfrm>
            <a:off x="9746166" y="6596390"/>
            <a:ext cx="2578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DiskDivideAndPartitionRegister</a:t>
            </a:r>
            <a:r>
              <a:rPr lang="en-US" altLang="zh-CN" sz="1100" dirty="0"/>
              <a:t> (DDAPR)</a:t>
            </a:r>
            <a:endParaRPr lang="zh-CN" altLang="en-US" sz="1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CC0E36-382F-5BAE-EDD3-4C4CB5292154}"/>
              </a:ext>
            </a:extLst>
          </p:cNvPr>
          <p:cNvSpPr txBox="1"/>
          <p:nvPr/>
        </p:nvSpPr>
        <p:spPr>
          <a:xfrm>
            <a:off x="457200" y="4901453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DiskDivide</a:t>
            </a:r>
            <a:r>
              <a:rPr lang="zh-CN" altLang="en-US" dirty="0"/>
              <a:t>：根据分区信息直接进行分区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235AC9-9FDE-FD17-6174-EAFFEF37E63B}"/>
              </a:ext>
            </a:extLst>
          </p:cNvPr>
          <p:cNvSpPr txBox="1"/>
          <p:nvPr/>
        </p:nvSpPr>
        <p:spPr>
          <a:xfrm>
            <a:off x="457200" y="5699312"/>
            <a:ext cx="377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DiskPartitionRegister</a:t>
            </a:r>
            <a:r>
              <a:rPr lang="zh-CN" altLang="en-US" dirty="0"/>
              <a:t>：注册分区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DE35D16-43A3-79D3-FC73-EDE602F4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296" y="3652059"/>
            <a:ext cx="5042159" cy="11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4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E27135-45AB-790C-E9CB-E5B1D69A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6" y="1007114"/>
            <a:ext cx="6915505" cy="41848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9B7451-EBC8-4CBA-5E2D-5F260609538C}"/>
              </a:ext>
            </a:extLst>
          </p:cNvPr>
          <p:cNvSpPr txBox="1"/>
          <p:nvPr/>
        </p:nvSpPr>
        <p:spPr>
          <a:xfrm>
            <a:off x="10526095" y="6596390"/>
            <a:ext cx="2578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DiskDivide</a:t>
            </a:r>
            <a:endParaRPr lang="zh-CN" altLang="en-US" sz="11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CD6A01-65B5-6210-267E-80E530F96F74}"/>
              </a:ext>
            </a:extLst>
          </p:cNvPr>
          <p:cNvSpPr/>
          <p:nvPr/>
        </p:nvSpPr>
        <p:spPr>
          <a:xfrm>
            <a:off x="1021976" y="4121524"/>
            <a:ext cx="732865" cy="181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3D87F7-3DA1-FAE0-72DB-8E566765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674" y="4972892"/>
            <a:ext cx="6998060" cy="43817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4095231-997D-F8F8-2485-475259E67549}"/>
              </a:ext>
            </a:extLst>
          </p:cNvPr>
          <p:cNvCxnSpPr/>
          <p:nvPr/>
        </p:nvCxnSpPr>
        <p:spPr>
          <a:xfrm>
            <a:off x="1754841" y="4303059"/>
            <a:ext cx="3146612" cy="75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E32420-437C-D0EA-552F-AD97E4A90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"/>
          <a:stretch/>
        </p:blipFill>
        <p:spPr>
          <a:xfrm>
            <a:off x="194984" y="558053"/>
            <a:ext cx="5721865" cy="59436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1467E0-9569-3E49-6DF6-6E93B8C91ABC}"/>
              </a:ext>
            </a:extLst>
          </p:cNvPr>
          <p:cNvSpPr txBox="1"/>
          <p:nvPr/>
        </p:nvSpPr>
        <p:spPr>
          <a:xfrm>
            <a:off x="9914255" y="6596390"/>
            <a:ext cx="2578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DiskDivide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DiskAddPart</a:t>
            </a:r>
            <a:endParaRPr lang="zh-CN" altLang="en-US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C12114-1CAD-EF42-A3DD-8DCFE6871B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82"/>
          <a:stretch/>
        </p:blipFill>
        <p:spPr>
          <a:xfrm>
            <a:off x="6344630" y="722594"/>
            <a:ext cx="5847370" cy="31758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61AE918-2A23-EA8F-CC7D-5EE30DF120CB}"/>
              </a:ext>
            </a:extLst>
          </p:cNvPr>
          <p:cNvSpPr/>
          <p:nvPr/>
        </p:nvSpPr>
        <p:spPr>
          <a:xfrm>
            <a:off x="894229" y="4518212"/>
            <a:ext cx="880783" cy="161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E780119-D520-3A68-D7EE-C915B90FAF8C}"/>
              </a:ext>
            </a:extLst>
          </p:cNvPr>
          <p:cNvCxnSpPr>
            <a:endCxn id="6" idx="1"/>
          </p:cNvCxnSpPr>
          <p:nvPr/>
        </p:nvCxnSpPr>
        <p:spPr>
          <a:xfrm flipV="1">
            <a:off x="1956547" y="2310515"/>
            <a:ext cx="4388083" cy="2207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EF8D9C4-B696-CE6E-8E5A-AD301D719A1D}"/>
              </a:ext>
            </a:extLst>
          </p:cNvPr>
          <p:cNvSpPr/>
          <p:nvPr/>
        </p:nvSpPr>
        <p:spPr>
          <a:xfrm>
            <a:off x="356347" y="5883087"/>
            <a:ext cx="1701053" cy="1008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A9C4F07-922D-7CCE-255F-B13DFB47A222}"/>
              </a:ext>
            </a:extLst>
          </p:cNvPr>
          <p:cNvCxnSpPr>
            <a:cxnSpLocks/>
          </p:cNvCxnSpPr>
          <p:nvPr/>
        </p:nvCxnSpPr>
        <p:spPr>
          <a:xfrm flipV="1">
            <a:off x="2131359" y="5015753"/>
            <a:ext cx="4388083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401E5B8C-D3CA-F0F5-E7BE-1AB8CBEF3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442" y="4710810"/>
            <a:ext cx="4388076" cy="107320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C40AC4F-0783-6787-72EC-91A9AA51E2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7" r="8057"/>
          <a:stretch/>
        </p:blipFill>
        <p:spPr>
          <a:xfrm>
            <a:off x="6096000" y="2332766"/>
            <a:ext cx="5972735" cy="286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E27135-45AB-790C-E9CB-E5B1D69A7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6" y="1007114"/>
            <a:ext cx="6915505" cy="418486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9CD6A01-65B5-6210-267E-80E530F96F74}"/>
              </a:ext>
            </a:extLst>
          </p:cNvPr>
          <p:cNvSpPr/>
          <p:nvPr/>
        </p:nvSpPr>
        <p:spPr>
          <a:xfrm>
            <a:off x="1021976" y="4121524"/>
            <a:ext cx="732865" cy="181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3D87F7-3DA1-FAE0-72DB-8E566765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6" y="5914187"/>
            <a:ext cx="6998060" cy="43817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4095231-997D-F8F8-2485-475259E67549}"/>
              </a:ext>
            </a:extLst>
          </p:cNvPr>
          <p:cNvCxnSpPr>
            <a:cxnSpLocks/>
          </p:cNvCxnSpPr>
          <p:nvPr/>
        </p:nvCxnSpPr>
        <p:spPr>
          <a:xfrm flipH="1">
            <a:off x="484094" y="4303059"/>
            <a:ext cx="537882" cy="1493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85A238A-84FA-B69B-110D-CAA7634A5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47" y="1056256"/>
            <a:ext cx="4816453" cy="184158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6ED0C55-CF8A-AB0D-5388-D1D972565980}"/>
              </a:ext>
            </a:extLst>
          </p:cNvPr>
          <p:cNvCxnSpPr>
            <a:cxnSpLocks/>
          </p:cNvCxnSpPr>
          <p:nvPr/>
        </p:nvCxnSpPr>
        <p:spPr>
          <a:xfrm flipH="1">
            <a:off x="6212541" y="1622452"/>
            <a:ext cx="1438453" cy="414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243C00F-9AD5-EE69-1D96-73855E0D8E37}"/>
              </a:ext>
            </a:extLst>
          </p:cNvPr>
          <p:cNvSpPr txBox="1"/>
          <p:nvPr/>
        </p:nvSpPr>
        <p:spPr>
          <a:xfrm>
            <a:off x="7195132" y="4568587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DiskDivide</a:t>
            </a:r>
            <a:r>
              <a:rPr lang="zh-CN" altLang="en-US" dirty="0"/>
              <a:t>：根据分区信息直接进行分区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26B69B-3243-B300-1F89-31D3B8C02129}"/>
              </a:ext>
            </a:extLst>
          </p:cNvPr>
          <p:cNvSpPr txBox="1"/>
          <p:nvPr/>
        </p:nvSpPr>
        <p:spPr>
          <a:xfrm>
            <a:off x="7195132" y="5366446"/>
            <a:ext cx="377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/>
              <a:t>DiskPartitionRegister</a:t>
            </a:r>
            <a:r>
              <a:rPr lang="zh-CN" altLang="en-US" dirty="0"/>
              <a:t>：注册分区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5468B8-495D-E2DB-B195-EB18CE826BD9}"/>
              </a:ext>
            </a:extLst>
          </p:cNvPr>
          <p:cNvSpPr txBox="1"/>
          <p:nvPr/>
        </p:nvSpPr>
        <p:spPr>
          <a:xfrm>
            <a:off x="9746166" y="6596390"/>
            <a:ext cx="2578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DiskDivideAndPartitionRegister</a:t>
            </a:r>
            <a:r>
              <a:rPr lang="en-US" altLang="zh-CN" sz="1100" dirty="0"/>
              <a:t> (DDAPR)</a:t>
            </a:r>
            <a:endParaRPr lang="zh-CN" altLang="en-US" sz="1100" dirty="0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1A699755-38C3-8BE4-223E-415834450D56}"/>
              </a:ext>
            </a:extLst>
          </p:cNvPr>
          <p:cNvCxnSpPr>
            <a:cxnSpLocks/>
            <a:endCxn id="12" idx="1"/>
          </p:cNvCxnSpPr>
          <p:nvPr/>
        </p:nvCxnSpPr>
        <p:spPr>
          <a:xfrm rot="5400000">
            <a:off x="6321859" y="3098764"/>
            <a:ext cx="3325621" cy="1579074"/>
          </a:xfrm>
          <a:prstGeom prst="bentConnector4">
            <a:avLst>
              <a:gd name="adj1" fmla="val 47224"/>
              <a:gd name="adj2" fmla="val 1144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32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6D967D-9740-7862-16F9-28D40793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" y="420236"/>
            <a:ext cx="6567135" cy="64377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BA5E6C-0706-F9E9-D043-31E0AD9EA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" t="20761" r="6659" b="32702"/>
          <a:stretch/>
        </p:blipFill>
        <p:spPr>
          <a:xfrm>
            <a:off x="6096000" y="4387118"/>
            <a:ext cx="5966012" cy="9917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BD970C-C5C7-9FD8-5CD8-E83AF5C70A9A}"/>
              </a:ext>
            </a:extLst>
          </p:cNvPr>
          <p:cNvSpPr txBox="1"/>
          <p:nvPr/>
        </p:nvSpPr>
        <p:spPr>
          <a:xfrm>
            <a:off x="10203366" y="6596390"/>
            <a:ext cx="2578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endParaRPr lang="zh-CN" altLang="en-US" sz="11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4E4F67-EACD-2BC1-6692-5AD7AD52A4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51" b="16554"/>
          <a:stretch/>
        </p:blipFill>
        <p:spPr>
          <a:xfrm>
            <a:off x="5411954" y="3157491"/>
            <a:ext cx="6497658" cy="3656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AFE46F1-4138-8784-05CA-41556EA512B8}"/>
              </a:ext>
            </a:extLst>
          </p:cNvPr>
          <p:cNvSpPr/>
          <p:nvPr/>
        </p:nvSpPr>
        <p:spPr>
          <a:xfrm>
            <a:off x="1438835" y="2346512"/>
            <a:ext cx="679077" cy="127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EE5630-B625-2939-5404-72D63AC750A5}"/>
              </a:ext>
            </a:extLst>
          </p:cNvPr>
          <p:cNvSpPr/>
          <p:nvPr/>
        </p:nvSpPr>
        <p:spPr>
          <a:xfrm>
            <a:off x="1438835" y="3835789"/>
            <a:ext cx="679077" cy="178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A7BCF2-F5CF-E95B-A856-7567BC98EBDE}"/>
              </a:ext>
            </a:extLst>
          </p:cNvPr>
          <p:cNvSpPr/>
          <p:nvPr/>
        </p:nvSpPr>
        <p:spPr>
          <a:xfrm>
            <a:off x="1674159" y="5513325"/>
            <a:ext cx="679077" cy="1781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6873F83-7043-96A2-BBE3-57FB49AA458A}"/>
              </a:ext>
            </a:extLst>
          </p:cNvPr>
          <p:cNvCxnSpPr/>
          <p:nvPr/>
        </p:nvCxnSpPr>
        <p:spPr>
          <a:xfrm>
            <a:off x="2225488" y="2474259"/>
            <a:ext cx="3065930" cy="820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2FB1B25-2AA5-BA38-AE27-14B500D41678}"/>
              </a:ext>
            </a:extLst>
          </p:cNvPr>
          <p:cNvCxnSpPr/>
          <p:nvPr/>
        </p:nvCxnSpPr>
        <p:spPr>
          <a:xfrm flipV="1">
            <a:off x="2218765" y="3429000"/>
            <a:ext cx="3052482" cy="406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50A52B9-49CB-8F94-6C49-4B562CE05914}"/>
              </a:ext>
            </a:extLst>
          </p:cNvPr>
          <p:cNvCxnSpPr/>
          <p:nvPr/>
        </p:nvCxnSpPr>
        <p:spPr>
          <a:xfrm flipV="1">
            <a:off x="2353236" y="3563472"/>
            <a:ext cx="2891117" cy="2038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500D792-2500-9825-376F-A879632D35FB}"/>
              </a:ext>
            </a:extLst>
          </p:cNvPr>
          <p:cNvSpPr/>
          <p:nvPr/>
        </p:nvSpPr>
        <p:spPr>
          <a:xfrm>
            <a:off x="719417" y="2108947"/>
            <a:ext cx="2709583" cy="1277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68C94C5-43BA-F7A5-F521-B11337E31D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7689" b="4037"/>
          <a:stretch/>
        </p:blipFill>
        <p:spPr>
          <a:xfrm>
            <a:off x="5449521" y="2388543"/>
            <a:ext cx="6430689" cy="365639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3A0EC8-C095-A7A9-B249-D277A8BB3D9C}"/>
              </a:ext>
            </a:extLst>
          </p:cNvPr>
          <p:cNvCxnSpPr/>
          <p:nvPr/>
        </p:nvCxnSpPr>
        <p:spPr>
          <a:xfrm>
            <a:off x="3476065" y="2236694"/>
            <a:ext cx="1815353" cy="334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250A05F3-B389-54D6-35C3-7A170668FA08}"/>
              </a:ext>
            </a:extLst>
          </p:cNvPr>
          <p:cNvSpPr txBox="1"/>
          <p:nvPr/>
        </p:nvSpPr>
        <p:spPr>
          <a:xfrm>
            <a:off x="5090635" y="2195307"/>
            <a:ext cx="30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95FAC9-FF99-F321-C88D-8C4E847BFD53}"/>
              </a:ext>
            </a:extLst>
          </p:cNvPr>
          <p:cNvSpPr txBox="1"/>
          <p:nvPr/>
        </p:nvSpPr>
        <p:spPr>
          <a:xfrm>
            <a:off x="5117067" y="2915579"/>
            <a:ext cx="30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3389984-2BD9-2549-CCD4-F7873B689B25}"/>
              </a:ext>
            </a:extLst>
          </p:cNvPr>
          <p:cNvSpPr/>
          <p:nvPr/>
        </p:nvSpPr>
        <p:spPr>
          <a:xfrm>
            <a:off x="5425425" y="2378925"/>
            <a:ext cx="6567135" cy="471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39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9" grpId="0" animBg="1"/>
      <p:bldP spid="24" grpId="0"/>
      <p:bldP spid="25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/>
          <p:nvPr/>
        </p:nvSpPr>
        <p:spPr>
          <a:xfrm>
            <a:off x="5503890" y="990793"/>
            <a:ext cx="953932" cy="864096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8" name="TextBox 11"/>
          <p:cNvSpPr txBox="1"/>
          <p:nvPr/>
        </p:nvSpPr>
        <p:spPr>
          <a:xfrm>
            <a:off x="5503890" y="1077202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宋体"/>
                <a:cs typeface="+mn-cs"/>
              </a:rPr>
              <a:t>01</a:t>
            </a:r>
            <a:endParaRPr kumimoji="0" lang="zh-CN" alt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宋体"/>
              <a:cs typeface="+mn-cs"/>
            </a:endParaRPr>
          </a:p>
        </p:txBody>
      </p:sp>
      <p:sp>
        <p:nvSpPr>
          <p:cNvPr id="30" name="Rectangle 18"/>
          <p:cNvSpPr/>
          <p:nvPr/>
        </p:nvSpPr>
        <p:spPr>
          <a:xfrm>
            <a:off x="6697604" y="990793"/>
            <a:ext cx="4975051" cy="864096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rgbClr val="323F4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1" name="TextBox 19"/>
          <p:cNvSpPr txBox="1"/>
          <p:nvPr/>
        </p:nvSpPr>
        <p:spPr>
          <a:xfrm>
            <a:off x="6781267" y="1118303"/>
            <a:ext cx="5138408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37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磁盘初始化</a:t>
            </a:r>
          </a:p>
        </p:txBody>
      </p:sp>
      <p:sp>
        <p:nvSpPr>
          <p:cNvPr id="32" name="Rectangle 24"/>
          <p:cNvSpPr/>
          <p:nvPr/>
        </p:nvSpPr>
        <p:spPr>
          <a:xfrm>
            <a:off x="5539303" y="3288263"/>
            <a:ext cx="95393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5" name="Rectangle 26"/>
          <p:cNvSpPr/>
          <p:nvPr/>
        </p:nvSpPr>
        <p:spPr>
          <a:xfrm>
            <a:off x="6697603" y="3288263"/>
            <a:ext cx="4975051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7" name="TextBox 27"/>
          <p:cNvSpPr txBox="1"/>
          <p:nvPr/>
        </p:nvSpPr>
        <p:spPr>
          <a:xfrm>
            <a:off x="6697604" y="3425084"/>
            <a:ext cx="5222069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37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磁盘读写</a:t>
            </a:r>
          </a:p>
        </p:txBody>
      </p:sp>
      <p:sp>
        <p:nvSpPr>
          <p:cNvPr id="38" name="Rectangle 2"/>
          <p:cNvSpPr/>
          <p:nvPr/>
        </p:nvSpPr>
        <p:spPr>
          <a:xfrm>
            <a:off x="891029" y="2634588"/>
            <a:ext cx="2922595" cy="1487458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5333" b="1" i="0" u="none" strike="noStrike" kern="120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分享内容</a:t>
            </a:r>
            <a:endParaRPr kumimoji="0" lang="en-US" sz="5333" b="1" i="0" u="none" strike="noStrike" kern="1200" cap="none" spc="0" normalizeH="0" baseline="0" noProof="0">
              <a:ln>
                <a:noFill/>
              </a:ln>
              <a:solidFill>
                <a:srgbClr val="25406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3733" b="1" i="0" u="none" strike="noStrike" kern="120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Contents</a:t>
            </a:r>
            <a:endParaRPr kumimoji="0" lang="zh-CN" altLang="en-US" sz="3733" b="1" i="0" u="none" strike="noStrike" kern="1200" cap="none" spc="0" normalizeH="0" baseline="0" noProof="0">
              <a:ln>
                <a:noFill/>
              </a:ln>
              <a:solidFill>
                <a:srgbClr val="254061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Rectangle 24"/>
          <p:cNvSpPr/>
          <p:nvPr/>
        </p:nvSpPr>
        <p:spPr>
          <a:xfrm>
            <a:off x="5539303" y="4512533"/>
            <a:ext cx="95393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539303" y="4585503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宋体"/>
                <a:cs typeface="+mn-cs"/>
              </a:rPr>
              <a:t>04</a:t>
            </a:r>
            <a:endParaRPr kumimoji="0" lang="zh-CN" alt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宋体"/>
              <a:cs typeface="+mn-cs"/>
            </a:endParaRPr>
          </a:p>
        </p:txBody>
      </p:sp>
      <p:sp>
        <p:nvSpPr>
          <p:cNvPr id="44" name="Rectangle 26"/>
          <p:cNvSpPr/>
          <p:nvPr/>
        </p:nvSpPr>
        <p:spPr>
          <a:xfrm>
            <a:off x="6697603" y="4527949"/>
            <a:ext cx="4975051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6701424" y="4626604"/>
            <a:ext cx="5223933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37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磁盘反初始化</a:t>
            </a:r>
          </a:p>
        </p:txBody>
      </p:sp>
      <p:sp>
        <p:nvSpPr>
          <p:cNvPr id="2" name="Rectangle 24">
            <a:extLst>
              <a:ext uri="{FF2B5EF4-FFF2-40B4-BE49-F238E27FC236}">
                <a16:creationId xmlns:a16="http://schemas.microsoft.com/office/drawing/2014/main" id="{F64D5E98-E26B-CB7B-CA0E-B678FFB65121}"/>
              </a:ext>
            </a:extLst>
          </p:cNvPr>
          <p:cNvSpPr/>
          <p:nvPr/>
        </p:nvSpPr>
        <p:spPr>
          <a:xfrm>
            <a:off x="5503890" y="2148522"/>
            <a:ext cx="95393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" name="TextBox 25">
            <a:extLst>
              <a:ext uri="{FF2B5EF4-FFF2-40B4-BE49-F238E27FC236}">
                <a16:creationId xmlns:a16="http://schemas.microsoft.com/office/drawing/2014/main" id="{E9EB1CDF-7052-B890-85F0-3D87D9579638}"/>
              </a:ext>
            </a:extLst>
          </p:cNvPr>
          <p:cNvSpPr txBox="1"/>
          <p:nvPr/>
        </p:nvSpPr>
        <p:spPr>
          <a:xfrm>
            <a:off x="5539303" y="3373058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宋体"/>
                <a:cs typeface="+mn-cs"/>
              </a:rPr>
              <a:t>03</a:t>
            </a:r>
            <a:endParaRPr kumimoji="0" lang="zh-CN" alt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宋体"/>
              <a:cs typeface="+mn-cs"/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5539303" y="2244738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/>
                <a:ea typeface="宋体"/>
                <a:cs typeface="+mn-cs"/>
              </a:rPr>
              <a:t>02</a:t>
            </a:r>
            <a:endParaRPr kumimoji="0" lang="zh-CN" altLang="en-US" sz="26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/>
              <a:ea typeface="宋体"/>
              <a:cs typeface="+mn-cs"/>
            </a:endParaRP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DB9DAD1F-0A6B-BE3F-5CF2-ECB2310BF458}"/>
              </a:ext>
            </a:extLst>
          </p:cNvPr>
          <p:cNvSpPr/>
          <p:nvPr/>
        </p:nvSpPr>
        <p:spPr>
          <a:xfrm>
            <a:off x="6697602" y="2148522"/>
            <a:ext cx="4975051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4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" name="TextBox 27">
            <a:extLst>
              <a:ext uri="{FF2B5EF4-FFF2-40B4-BE49-F238E27FC236}">
                <a16:creationId xmlns:a16="http://schemas.microsoft.com/office/drawing/2014/main" id="{82505650-6901-E87A-990B-880184AA3529}"/>
              </a:ext>
            </a:extLst>
          </p:cNvPr>
          <p:cNvSpPr txBox="1"/>
          <p:nvPr/>
        </p:nvSpPr>
        <p:spPr>
          <a:xfrm>
            <a:off x="6739436" y="2285839"/>
            <a:ext cx="5222069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zh-CN" altLang="en-US" sz="3733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磁盘分区注释与解析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2D725B-749B-FCB8-23D6-3A3386B2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"/>
          <a:stretch/>
        </p:blipFill>
        <p:spPr>
          <a:xfrm>
            <a:off x="80683" y="611264"/>
            <a:ext cx="7073154" cy="61727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BE9968-69C9-C477-6343-CD668D899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1" t="5337" r="7097" b="16754"/>
          <a:stretch/>
        </p:blipFill>
        <p:spPr>
          <a:xfrm>
            <a:off x="5878606" y="1593476"/>
            <a:ext cx="6313394" cy="36710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E6C2C41-3FC4-775C-627A-C4931CBCA74A}"/>
              </a:ext>
            </a:extLst>
          </p:cNvPr>
          <p:cNvSpPr/>
          <p:nvPr/>
        </p:nvSpPr>
        <p:spPr>
          <a:xfrm>
            <a:off x="584947" y="2844053"/>
            <a:ext cx="1176618" cy="154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594CF5-6DBE-6773-D769-43DD90A25C91}"/>
              </a:ext>
            </a:extLst>
          </p:cNvPr>
          <p:cNvSpPr txBox="1"/>
          <p:nvPr/>
        </p:nvSpPr>
        <p:spPr>
          <a:xfrm>
            <a:off x="8535931" y="6596390"/>
            <a:ext cx="3990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endParaRPr lang="zh-CN" altLang="en-US" sz="11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F42DA9-6768-9E10-5250-B7DA0C6F2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606" y="874058"/>
            <a:ext cx="5983735" cy="2741873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5A4F9D4-2C01-7625-9FD9-8EC451A7FD67}"/>
              </a:ext>
            </a:extLst>
          </p:cNvPr>
          <p:cNvCxnSpPr>
            <a:cxnSpLocks/>
          </p:cNvCxnSpPr>
          <p:nvPr/>
        </p:nvCxnSpPr>
        <p:spPr>
          <a:xfrm flipV="1">
            <a:off x="1810871" y="2413747"/>
            <a:ext cx="4018429" cy="43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A51A755-D80C-E4A2-F934-409661FC5343}"/>
              </a:ext>
            </a:extLst>
          </p:cNvPr>
          <p:cNvSpPr/>
          <p:nvPr/>
        </p:nvSpPr>
        <p:spPr>
          <a:xfrm>
            <a:off x="584947" y="3361765"/>
            <a:ext cx="1492624" cy="1546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11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56F789-9A33-712D-8473-05C5D368E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4"/>
          <a:stretch/>
        </p:blipFill>
        <p:spPr>
          <a:xfrm>
            <a:off x="156643" y="1516437"/>
            <a:ext cx="8772204" cy="35561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8F46CB0-7856-23E1-6922-0CCE457260B4}"/>
              </a:ext>
            </a:extLst>
          </p:cNvPr>
          <p:cNvSpPr txBox="1"/>
          <p:nvPr/>
        </p:nvSpPr>
        <p:spPr>
          <a:xfrm>
            <a:off x="7507231" y="6562165"/>
            <a:ext cx="4756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OsMBRInfoGet</a:t>
            </a:r>
            <a:endParaRPr lang="zh-CN" altLang="en-US" sz="11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AF3494E-12B6-B656-A1AE-A9B6AC51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50954" y="455801"/>
            <a:ext cx="3507350" cy="24753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8D13EE4-A812-DEF1-748F-0711434FCF3E}"/>
              </a:ext>
            </a:extLst>
          </p:cNvPr>
          <p:cNvSpPr/>
          <p:nvPr/>
        </p:nvSpPr>
        <p:spPr>
          <a:xfrm>
            <a:off x="2279276" y="4027394"/>
            <a:ext cx="954742" cy="2420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41B944-FE91-F812-67BB-0C11B322FEA9}"/>
              </a:ext>
            </a:extLst>
          </p:cNvPr>
          <p:cNvSpPr/>
          <p:nvPr/>
        </p:nvSpPr>
        <p:spPr>
          <a:xfrm>
            <a:off x="3538817" y="4027393"/>
            <a:ext cx="1281953" cy="2420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BD36B4-9C36-A5CC-4599-ADB93946D704}"/>
              </a:ext>
            </a:extLst>
          </p:cNvPr>
          <p:cNvSpPr/>
          <p:nvPr/>
        </p:nvSpPr>
        <p:spPr>
          <a:xfrm>
            <a:off x="732863" y="4027393"/>
            <a:ext cx="954741" cy="1882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F7B689-0434-05C7-E3DB-240514F8DD18}"/>
              </a:ext>
            </a:extLst>
          </p:cNvPr>
          <p:cNvSpPr txBox="1"/>
          <p:nvPr/>
        </p:nvSpPr>
        <p:spPr>
          <a:xfrm>
            <a:off x="1960911" y="4851654"/>
            <a:ext cx="20732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1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BS_SIG55AA </a:t>
            </a:r>
            <a:r>
              <a:rPr lang="en-US" altLang="zh-CN" sz="11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510</a:t>
            </a:r>
            <a:endParaRPr lang="zh-CN" altLang="en-US" sz="11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2D77F2-4A76-3126-54E1-60852F2B0B96}"/>
              </a:ext>
            </a:extLst>
          </p:cNvPr>
          <p:cNvSpPr txBox="1"/>
          <p:nvPr/>
        </p:nvSpPr>
        <p:spPr>
          <a:xfrm>
            <a:off x="4034118" y="4820791"/>
            <a:ext cx="26154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569CD6"/>
                </a:solidFill>
                <a:latin typeface="Consolas" panose="020B0609020204030204" pitchFamily="49" charset="0"/>
              </a:rPr>
              <a:t>#define BS_SIG55AA_VALUE 0xAA55</a:t>
            </a:r>
            <a:endParaRPr lang="zh-CN" altLang="en-US" sz="1100" dirty="0">
              <a:solidFill>
                <a:srgbClr val="569CD6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AD33FB6-53C3-C346-670F-5654DE6AEA2D}"/>
              </a:ext>
            </a:extLst>
          </p:cNvPr>
          <p:cNvCxnSpPr/>
          <p:nvPr/>
        </p:nvCxnSpPr>
        <p:spPr>
          <a:xfrm flipH="1">
            <a:off x="2857500" y="4329953"/>
            <a:ext cx="140014" cy="490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C265A9C-A8C3-92C1-D8B5-C9B78F819A3C}"/>
              </a:ext>
            </a:extLst>
          </p:cNvPr>
          <p:cNvCxnSpPr/>
          <p:nvPr/>
        </p:nvCxnSpPr>
        <p:spPr>
          <a:xfrm>
            <a:off x="4403912" y="4279222"/>
            <a:ext cx="813547" cy="572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E648EBE3-66D1-9036-A2BE-E19915190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" t="3275" r="267"/>
          <a:stretch/>
        </p:blipFill>
        <p:spPr>
          <a:xfrm>
            <a:off x="6064798" y="3421086"/>
            <a:ext cx="6097893" cy="19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  <p:bldP spid="9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2D725B-749B-FCB8-23D6-3A3386B2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"/>
          <a:stretch/>
        </p:blipFill>
        <p:spPr>
          <a:xfrm>
            <a:off x="80683" y="611264"/>
            <a:ext cx="7073154" cy="61727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4DBC66-74E6-9A01-71EC-0A42AB546CE6}"/>
              </a:ext>
            </a:extLst>
          </p:cNvPr>
          <p:cNvSpPr/>
          <p:nvPr/>
        </p:nvSpPr>
        <p:spPr>
          <a:xfrm>
            <a:off x="235323" y="3906371"/>
            <a:ext cx="4807323" cy="615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594CF5-6DBE-6773-D769-43DD90A25C91}"/>
              </a:ext>
            </a:extLst>
          </p:cNvPr>
          <p:cNvSpPr txBox="1"/>
          <p:nvPr/>
        </p:nvSpPr>
        <p:spPr>
          <a:xfrm>
            <a:off x="8562825" y="6596390"/>
            <a:ext cx="3990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endParaRPr lang="zh-CN" altLang="en-US" sz="1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1DBF6C-A91A-EBCF-9201-DD61EFD3C84E}"/>
              </a:ext>
            </a:extLst>
          </p:cNvPr>
          <p:cNvSpPr txBox="1"/>
          <p:nvPr/>
        </p:nvSpPr>
        <p:spPr>
          <a:xfrm>
            <a:off x="6224306" y="1564058"/>
            <a:ext cx="446610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PAR_OFFSET           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446</a:t>
            </a:r>
          </a:p>
          <a:p>
            <a:r>
              <a:rPr lang="en-US" altLang="zh-CN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PAR_TYPE_OFFSET      </a:t>
            </a:r>
            <a:r>
              <a:rPr lang="en-US" altLang="zh-CN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r>
              <a:rPr lang="fr-FR" altLang="zh-CN" sz="11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altLang="zh-CN" sz="11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PARTION_MODE_GPT    </a:t>
            </a:r>
            <a:r>
              <a:rPr lang="fr-FR" altLang="zh-CN" sz="11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0xEE</a:t>
            </a:r>
            <a:endParaRPr lang="en-US" altLang="zh-CN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altLang="zh-CN" sz="11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fr-FR" altLang="zh-CN" sz="11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PARTION_MODE_BTYE (</a:t>
            </a:r>
            <a:r>
              <a:rPr lang="fr-FR" altLang="zh-CN" sz="1100" b="0" i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PAR_OFFSET</a:t>
            </a:r>
            <a:r>
              <a:rPr lang="fr-FR" altLang="zh-CN" sz="11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+ PAR_TYPE_OFFSET)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FB2E2B7-7F7C-08B7-58D3-BE6B33A80C0D}"/>
              </a:ext>
            </a:extLst>
          </p:cNvPr>
          <p:cNvCxnSpPr/>
          <p:nvPr/>
        </p:nvCxnSpPr>
        <p:spPr>
          <a:xfrm flipV="1">
            <a:off x="1862418" y="1990165"/>
            <a:ext cx="4329953" cy="208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FEC2B143-3F3A-06EE-7BA8-318A79DDE4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10"/>
          <a:stretch/>
        </p:blipFill>
        <p:spPr>
          <a:xfrm>
            <a:off x="5797562" y="2791028"/>
            <a:ext cx="6159115" cy="2394073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DD2FA28-C837-4517-B5DD-A0AE6BE0D7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269441" y="3988065"/>
            <a:ext cx="1528121" cy="225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0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6DCCEE-25CB-6E85-4EFF-B01944EC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398"/>
            <a:ext cx="6599075" cy="63356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6F6150-F663-1047-E1CC-CFA20D4B52E2}"/>
              </a:ext>
            </a:extLst>
          </p:cNvPr>
          <p:cNvSpPr txBox="1"/>
          <p:nvPr/>
        </p:nvSpPr>
        <p:spPr>
          <a:xfrm>
            <a:off x="6830396" y="6596390"/>
            <a:ext cx="5408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DiskGPTPartitionRecognition</a:t>
            </a:r>
            <a:endParaRPr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8DCC25F-FBAE-C9B6-361C-EA30644A95A8}"/>
              </a:ext>
            </a:extLst>
          </p:cNvPr>
          <p:cNvSpPr/>
          <p:nvPr/>
        </p:nvSpPr>
        <p:spPr>
          <a:xfrm>
            <a:off x="208429" y="2084294"/>
            <a:ext cx="2077571" cy="194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502EE7D-7F08-CB5A-A8D9-586B7C53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758" y="568599"/>
            <a:ext cx="4861279" cy="1950164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61BC6FE-4750-52D8-18F9-41EBC0684E4B}"/>
              </a:ext>
            </a:extLst>
          </p:cNvPr>
          <p:cNvCxnSpPr>
            <a:stCxn id="8" idx="3"/>
          </p:cNvCxnSpPr>
          <p:nvPr/>
        </p:nvCxnSpPr>
        <p:spPr>
          <a:xfrm flipV="1">
            <a:off x="2286000" y="1669558"/>
            <a:ext cx="4397188" cy="512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E608C9B-9F30-4577-A0A1-899AA3F511A4}"/>
              </a:ext>
            </a:extLst>
          </p:cNvPr>
          <p:cNvSpPr/>
          <p:nvPr/>
        </p:nvSpPr>
        <p:spPr>
          <a:xfrm>
            <a:off x="208429" y="2721307"/>
            <a:ext cx="5963771" cy="1022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6184B6C-3A97-D90A-77F0-AC306FF3C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58" y="2759365"/>
            <a:ext cx="2739369" cy="38370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53DADEE-062D-29AB-B8D9-7DBE3D323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201" y="425274"/>
            <a:ext cx="4268890" cy="223681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F9E1085-4491-D1E5-94B9-133EFA7CAB23}"/>
              </a:ext>
            </a:extLst>
          </p:cNvPr>
          <p:cNvSpPr/>
          <p:nvPr/>
        </p:nvSpPr>
        <p:spPr>
          <a:xfrm>
            <a:off x="208429" y="3743681"/>
            <a:ext cx="6333772" cy="22873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6D03BF-191E-BDF7-F8FF-BA87754AD7DF}"/>
              </a:ext>
            </a:extLst>
          </p:cNvPr>
          <p:cNvSpPr/>
          <p:nvPr/>
        </p:nvSpPr>
        <p:spPr>
          <a:xfrm>
            <a:off x="853888" y="4948518"/>
            <a:ext cx="4961966" cy="181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3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5" grpId="0" animBg="1"/>
      <p:bldP spid="15" grpId="1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99BD5F4-C268-8057-2783-85AFB05659D4}"/>
              </a:ext>
            </a:extLst>
          </p:cNvPr>
          <p:cNvSpPr txBox="1"/>
          <p:nvPr/>
        </p:nvSpPr>
        <p:spPr>
          <a:xfrm>
            <a:off x="5115896" y="6596390"/>
            <a:ext cx="71747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DiskGPTPartitionRecognition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OsGPTPartitionRecognition</a:t>
            </a:r>
            <a:endParaRPr lang="zh-CN" altLang="en-US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D7921B-0D07-9BE0-BCB6-B6C41AEE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9" y="677886"/>
            <a:ext cx="7226671" cy="59185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DEC4130-37A4-7B21-7EB6-259C5F556593}"/>
              </a:ext>
            </a:extLst>
          </p:cNvPr>
          <p:cNvSpPr txBox="1"/>
          <p:nvPr/>
        </p:nvSpPr>
        <p:spPr>
          <a:xfrm>
            <a:off x="7214348" y="3221318"/>
            <a:ext cx="31690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2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TABLE_SIZE </a:t>
            </a:r>
            <a:r>
              <a:rPr lang="en-US" altLang="zh-CN" sz="12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</a:p>
          <a:p>
            <a:r>
              <a:rPr lang="en-US" altLang="zh-CN" sz="12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2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GPT_PAR_START_OFFSET </a:t>
            </a:r>
            <a:r>
              <a:rPr lang="en-US" altLang="zh-CN" sz="12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altLang="zh-CN" sz="1200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r>
              <a:rPr lang="da-DK" altLang="zh-CN" sz="12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da-DK" altLang="zh-CN" sz="12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GPT_PAR_END_OFFSET </a:t>
            </a:r>
            <a:r>
              <a:rPr lang="da-DK" altLang="zh-CN" sz="12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endParaRPr lang="zh-CN" altLang="en-US" sz="12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0A34BE0-7F1E-838D-0608-9311B1127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425" y="502132"/>
            <a:ext cx="4750044" cy="245757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E40297-853A-0B65-7A6D-2C1F76B77366}"/>
              </a:ext>
            </a:extLst>
          </p:cNvPr>
          <p:cNvSpPr/>
          <p:nvPr/>
        </p:nvSpPr>
        <p:spPr>
          <a:xfrm>
            <a:off x="517712" y="3119718"/>
            <a:ext cx="6273053" cy="383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E1F39A4-4248-A8FD-F51E-1D4FEF78FBC2}"/>
              </a:ext>
            </a:extLst>
          </p:cNvPr>
          <p:cNvCxnSpPr/>
          <p:nvPr/>
        </p:nvCxnSpPr>
        <p:spPr>
          <a:xfrm flipV="1">
            <a:off x="5513294" y="2064124"/>
            <a:ext cx="1650131" cy="895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9FAFB55-0E18-5F25-1145-99645612CBEB}"/>
              </a:ext>
            </a:extLst>
          </p:cNvPr>
          <p:cNvSpPr/>
          <p:nvPr/>
        </p:nvSpPr>
        <p:spPr>
          <a:xfrm>
            <a:off x="981635" y="5506571"/>
            <a:ext cx="6232713" cy="18187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83074E-7A9E-45DB-7E5A-823A8F3973DD}"/>
              </a:ext>
            </a:extLst>
          </p:cNvPr>
          <p:cNvSpPr txBox="1"/>
          <p:nvPr/>
        </p:nvSpPr>
        <p:spPr>
          <a:xfrm>
            <a:off x="6599885" y="4593988"/>
            <a:ext cx="54425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根据传入的存有分区表项的扇区信息字段</a:t>
            </a:r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gptBuf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依次读取每个分区表项并解析对应该分区的起始结束扇区，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根据块设备驱动程序读取该分区的起始扇区开始的第一个扇区（即分区引导记录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DBR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将该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DBR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信息读取至</a:t>
            </a:r>
            <a:r>
              <a:rPr lang="en-US" altLang="zh-CN" sz="10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partitionBuf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944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3" grpId="0" animBg="1"/>
      <p:bldP spid="13" grpId="1" animBg="1"/>
      <p:bldP spid="16" grpId="0" animBg="1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ACBD7E-23C1-B60D-46E0-279B0FB35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" r="17767" b="1642"/>
          <a:stretch/>
        </p:blipFill>
        <p:spPr>
          <a:xfrm>
            <a:off x="194982" y="1797156"/>
            <a:ext cx="6958853" cy="31042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EE55F5-192A-881B-82CE-FBFB81CC77EE}"/>
              </a:ext>
            </a:extLst>
          </p:cNvPr>
          <p:cNvSpPr txBox="1"/>
          <p:nvPr/>
        </p:nvSpPr>
        <p:spPr>
          <a:xfrm>
            <a:off x="3085390" y="6596390"/>
            <a:ext cx="9998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DiskGPTPartitionRecognition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OsGPTPartitionRecognition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OsGPTPartitionRecognitionSub</a:t>
            </a:r>
            <a:endParaRPr lang="zh-CN" altLang="en-US" sz="11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B73B0B-830D-65D4-DC25-F151B3FEF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" t="9560" r="5050" b="23039"/>
          <a:stretch/>
        </p:blipFill>
        <p:spPr>
          <a:xfrm>
            <a:off x="3357282" y="4498040"/>
            <a:ext cx="8639736" cy="16136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B9F72D-3FED-907B-7D9C-A978C45C3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767" y="2261533"/>
            <a:ext cx="4598487" cy="175180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A97ADE9-B08F-FDF4-2300-F5ABDBC162BD}"/>
              </a:ext>
            </a:extLst>
          </p:cNvPr>
          <p:cNvSpPr/>
          <p:nvPr/>
        </p:nvSpPr>
        <p:spPr>
          <a:xfrm>
            <a:off x="1653988" y="2749924"/>
            <a:ext cx="2709583" cy="147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860E482-2DFC-ECDB-F440-B31B2F553559}"/>
              </a:ext>
            </a:extLst>
          </p:cNvPr>
          <p:cNvCxnSpPr/>
          <p:nvPr/>
        </p:nvCxnSpPr>
        <p:spPr>
          <a:xfrm flipV="1">
            <a:off x="4444253" y="2480982"/>
            <a:ext cx="2891118" cy="26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583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1CDE2E3-315A-3AC2-8C2B-A8CA6CD930FB}"/>
              </a:ext>
            </a:extLst>
          </p:cNvPr>
          <p:cNvSpPr txBox="1"/>
          <p:nvPr/>
        </p:nvSpPr>
        <p:spPr>
          <a:xfrm>
            <a:off x="3085390" y="6596390"/>
            <a:ext cx="99985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DiskGPTPartitionRecognition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OsGPTPartitionRecognition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OsGPTPartitionRecognitionSub</a:t>
            </a:r>
            <a:endParaRPr lang="zh-CN" altLang="en-US" sz="11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7DABD0-969F-05D2-3EF2-F6B05394B59C}"/>
              </a:ext>
            </a:extLst>
          </p:cNvPr>
          <p:cNvSpPr txBox="1"/>
          <p:nvPr/>
        </p:nvSpPr>
        <p:spPr>
          <a:xfrm>
            <a:off x="0" y="607434"/>
            <a:ext cx="295162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常见文件引导扇区结构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9B03AB-D86F-4550-4A74-B7469EC2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" y="1419676"/>
            <a:ext cx="6970294" cy="501957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91978E7-8F3B-E3AE-4BBF-7D89690D2AF0}"/>
              </a:ext>
            </a:extLst>
          </p:cNvPr>
          <p:cNvSpPr txBox="1"/>
          <p:nvPr/>
        </p:nvSpPr>
        <p:spPr>
          <a:xfrm>
            <a:off x="248770" y="1077875"/>
            <a:ext cx="3254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FAT12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303EE38-0C16-A006-F1BF-86997904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92262"/>
            <a:ext cx="6013759" cy="54041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3335990-E0D8-1AC4-C898-17DF11BEBC92}"/>
              </a:ext>
            </a:extLst>
          </p:cNvPr>
          <p:cNvSpPr txBox="1"/>
          <p:nvPr/>
        </p:nvSpPr>
        <p:spPr>
          <a:xfrm>
            <a:off x="11356424" y="807489"/>
            <a:ext cx="132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NTFS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29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BB7812D-F047-3AF1-BE87-408485BD3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"/>
          <a:stretch/>
        </p:blipFill>
        <p:spPr>
          <a:xfrm>
            <a:off x="80683" y="611264"/>
            <a:ext cx="7073154" cy="61727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0E092F-CB1B-BF47-22D6-F15073A90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3" y="611264"/>
            <a:ext cx="6447864" cy="6190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B3456B-FD2E-8F3E-7231-BE3C1977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" y="593613"/>
            <a:ext cx="7537146" cy="6172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D16C7E-6333-17B0-D914-C11472D73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" r="17767" b="1642"/>
          <a:stretch/>
        </p:blipFill>
        <p:spPr>
          <a:xfrm>
            <a:off x="336212" y="1643500"/>
            <a:ext cx="7665028" cy="34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2693549-3E62-01F0-67D7-E63D0F3E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034"/>
            <a:ext cx="12192000" cy="571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68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2D725B-749B-FCB8-23D6-3A3386B2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"/>
          <a:stretch/>
        </p:blipFill>
        <p:spPr>
          <a:xfrm>
            <a:off x="80683" y="611264"/>
            <a:ext cx="7073154" cy="617277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7EE8D5C-725B-D027-3B6E-2E5272CD238D}"/>
              </a:ext>
            </a:extLst>
          </p:cNvPr>
          <p:cNvSpPr/>
          <p:nvPr/>
        </p:nvSpPr>
        <p:spPr>
          <a:xfrm>
            <a:off x="584947" y="4521569"/>
            <a:ext cx="2279277" cy="154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F266A8-2E68-89A2-3D4E-E325739F556B}"/>
              </a:ext>
            </a:extLst>
          </p:cNvPr>
          <p:cNvSpPr/>
          <p:nvPr/>
        </p:nvSpPr>
        <p:spPr>
          <a:xfrm>
            <a:off x="1044388" y="5130627"/>
            <a:ext cx="3639671" cy="154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4594CF5-6DBE-6773-D769-43DD90A25C91}"/>
              </a:ext>
            </a:extLst>
          </p:cNvPr>
          <p:cNvSpPr txBox="1"/>
          <p:nvPr/>
        </p:nvSpPr>
        <p:spPr>
          <a:xfrm>
            <a:off x="8535931" y="6596390"/>
            <a:ext cx="3990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endParaRPr lang="zh-CN" altLang="en-US" sz="11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EA8C951-A1E7-A6FA-22FD-C0AC8238A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9"/>
          <a:stretch/>
        </p:blipFill>
        <p:spPr>
          <a:xfrm>
            <a:off x="5394432" y="1130924"/>
            <a:ext cx="6716885" cy="229807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DD254FD-BC42-0026-44EB-6373CE1F23E9}"/>
              </a:ext>
            </a:extLst>
          </p:cNvPr>
          <p:cNvCxnSpPr/>
          <p:nvPr/>
        </p:nvCxnSpPr>
        <p:spPr>
          <a:xfrm flipV="1">
            <a:off x="2924735" y="2793625"/>
            <a:ext cx="2469697" cy="163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5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671" y="610478"/>
            <a:ext cx="2818527" cy="5637055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rgbClr val="70B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207995" y="2505739"/>
            <a:ext cx="4574373" cy="7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1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Enter your title</a:t>
            </a: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6257200" y="340423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01 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590973" y="2226733"/>
            <a:ext cx="31809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6600" spc="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01</a:t>
            </a:r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8370480" y="341369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02 Title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6257200" y="3856654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03 Title</a:t>
            </a:r>
          </a:p>
        </p:txBody>
      </p:sp>
      <p:sp>
        <p:nvSpPr>
          <p:cNvPr id="16" name="文本框 8"/>
          <p:cNvSpPr txBox="1">
            <a:spLocks noChangeArrowheads="1"/>
          </p:cNvSpPr>
          <p:nvPr/>
        </p:nvSpPr>
        <p:spPr bwMode="auto">
          <a:xfrm>
            <a:off x="8370480" y="3866115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04 Title</a:t>
            </a:r>
          </a:p>
        </p:txBody>
      </p:sp>
      <p:sp>
        <p:nvSpPr>
          <p:cNvPr id="220" name=" 220"/>
          <p:cNvSpPr/>
          <p:nvPr/>
        </p:nvSpPr>
        <p:spPr>
          <a:xfrm rot="10800000">
            <a:off x="2820246" y="1913467"/>
            <a:ext cx="9371753" cy="3021604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5109528" y="2814639"/>
            <a:ext cx="63872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7200" b="1" spc="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磁盘初始化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83887E-868F-E245-9F81-89B8A078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3" y="1542959"/>
            <a:ext cx="8757100" cy="35434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BC8FA6-475C-7065-27C6-88314BEBA3B3}"/>
              </a:ext>
            </a:extLst>
          </p:cNvPr>
          <p:cNvSpPr txBox="1"/>
          <p:nvPr/>
        </p:nvSpPr>
        <p:spPr>
          <a:xfrm>
            <a:off x="6762313" y="604240"/>
            <a:ext cx="263394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1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PAR_OFFSET </a:t>
            </a:r>
            <a:r>
              <a:rPr lang="en-US" altLang="zh-CN" sz="11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446</a:t>
            </a:r>
          </a:p>
          <a:p>
            <a:r>
              <a:rPr lang="en-US" altLang="zh-CN" sz="11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1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PAR_TYPE_OFFSET </a:t>
            </a:r>
            <a:r>
              <a:rPr lang="en-US" altLang="zh-CN" sz="11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zh-CN" sz="1100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r>
              <a:rPr lang="en-US" altLang="zh-CN" sz="11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1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PAR_TABLE_SIZE </a:t>
            </a:r>
            <a:r>
              <a:rPr lang="en-US" altLang="zh-CN" sz="11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</a:p>
          <a:p>
            <a:r>
              <a:rPr lang="en-US" altLang="zh-CN" sz="11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1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EXTENDED_PAR </a:t>
            </a:r>
            <a:r>
              <a:rPr lang="en-US" altLang="zh-CN" sz="11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0x0F</a:t>
            </a:r>
            <a:endParaRPr lang="en-US" altLang="zh-CN" sz="1100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r>
              <a:rPr lang="en-US" altLang="zh-CN" sz="1100" b="0" i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zh-CN" sz="1100" b="0" i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EXTENDED_8G </a:t>
            </a:r>
            <a:r>
              <a:rPr lang="en-US" altLang="zh-CN" sz="1100" b="0" i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0x05</a:t>
            </a:r>
            <a:endParaRPr lang="zh-CN" altLang="en-US" sz="11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7366466-2292-F774-F85C-1F992FC2C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58934" y="509474"/>
            <a:ext cx="3077037" cy="300672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411CC1-A1A5-E3FF-FA28-95B5F437B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920" y="3651267"/>
            <a:ext cx="4877051" cy="28703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359872C-48DD-D17B-DA51-E90B88657FF5}"/>
              </a:ext>
            </a:extLst>
          </p:cNvPr>
          <p:cNvSpPr txBox="1"/>
          <p:nvPr/>
        </p:nvSpPr>
        <p:spPr>
          <a:xfrm>
            <a:off x="6619724" y="6596390"/>
            <a:ext cx="5825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OsPrimaryPartitionRecognition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37826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2D725B-749B-FCB8-23D6-3A3386B2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"/>
          <a:stretch/>
        </p:blipFill>
        <p:spPr>
          <a:xfrm>
            <a:off x="80683" y="611264"/>
            <a:ext cx="7073154" cy="617277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4594CF5-6DBE-6773-D769-43DD90A25C91}"/>
              </a:ext>
            </a:extLst>
          </p:cNvPr>
          <p:cNvSpPr txBox="1"/>
          <p:nvPr/>
        </p:nvSpPr>
        <p:spPr>
          <a:xfrm>
            <a:off x="8535931" y="6596390"/>
            <a:ext cx="3990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7BB83C-914B-16C0-3718-CDE5BF6ECF4C}"/>
              </a:ext>
            </a:extLst>
          </p:cNvPr>
          <p:cNvSpPr/>
          <p:nvPr/>
        </p:nvSpPr>
        <p:spPr>
          <a:xfrm>
            <a:off x="194982" y="5284693"/>
            <a:ext cx="7012642" cy="7530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1FACA5E-EBBD-8B34-2223-EF56B055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58934" y="509474"/>
            <a:ext cx="3077037" cy="3006724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2DC6ECC-9C90-16FC-F874-40A5E7201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920" y="3651267"/>
            <a:ext cx="4877051" cy="28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9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43EBA2A-909D-2C9D-C2EA-9A9EFA1BB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70" y="1912919"/>
            <a:ext cx="9252426" cy="43499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9145DE-962F-0D57-5837-B6955FAFFFB0}"/>
              </a:ext>
            </a:extLst>
          </p:cNvPr>
          <p:cNvSpPr txBox="1"/>
          <p:nvPr/>
        </p:nvSpPr>
        <p:spPr>
          <a:xfrm>
            <a:off x="309713" y="607434"/>
            <a:ext cx="1771927" cy="4988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MBR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分区</a:t>
            </a:r>
          </a:p>
        </p:txBody>
      </p:sp>
    </p:spTree>
    <p:extLst>
      <p:ext uri="{BB962C8B-B14F-4D97-AF65-F5344CB8AC3E}">
        <p14:creationId xmlns:p14="http://schemas.microsoft.com/office/powerpoint/2010/main" val="385515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5">
            <a:extLst>
              <a:ext uri="{FF2B5EF4-FFF2-40B4-BE49-F238E27FC236}">
                <a16:creationId xmlns:a16="http://schemas.microsoft.com/office/drawing/2014/main" id="{62C4168E-E2F2-3D08-3ED3-8326BA32B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15" y="540139"/>
            <a:ext cx="8160169" cy="19940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1E5B75-9D92-2EE7-9C2D-A3CA98EEF0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17" y="3259047"/>
            <a:ext cx="3053920" cy="267572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6274888-337C-F0A0-39A1-DAA8E1800CAA}"/>
              </a:ext>
            </a:extLst>
          </p:cNvPr>
          <p:cNvCxnSpPr>
            <a:cxnSpLocks/>
          </p:cNvCxnSpPr>
          <p:nvPr/>
        </p:nvCxnSpPr>
        <p:spPr>
          <a:xfrm>
            <a:off x="2232014" y="2268931"/>
            <a:ext cx="0" cy="9901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46BC214-8987-692A-552F-CBD461A5F487}"/>
              </a:ext>
            </a:extLst>
          </p:cNvPr>
          <p:cNvSpPr/>
          <p:nvPr/>
        </p:nvSpPr>
        <p:spPr>
          <a:xfrm>
            <a:off x="4479305" y="3260391"/>
            <a:ext cx="1556192" cy="450544"/>
          </a:xfrm>
          <a:prstGeom prst="rect">
            <a:avLst/>
          </a:prstGeom>
          <a:solidFill>
            <a:srgbClr val="FFC9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1E470CD-735F-4F81-768F-2D0CCE54901E}"/>
              </a:ext>
            </a:extLst>
          </p:cNvPr>
          <p:cNvCxnSpPr/>
          <p:nvPr/>
        </p:nvCxnSpPr>
        <p:spPr>
          <a:xfrm>
            <a:off x="5545532" y="3259047"/>
            <a:ext cx="0" cy="450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3EE3F1F-BD29-40A8-C0D7-3398DFA248BF}"/>
              </a:ext>
            </a:extLst>
          </p:cNvPr>
          <p:cNvCxnSpPr/>
          <p:nvPr/>
        </p:nvCxnSpPr>
        <p:spPr>
          <a:xfrm>
            <a:off x="5905697" y="3259047"/>
            <a:ext cx="0" cy="4505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D0FBB67-3BF9-FED1-4914-648ADEFD2578}"/>
              </a:ext>
            </a:extLst>
          </p:cNvPr>
          <p:cNvSpPr txBox="1"/>
          <p:nvPr/>
        </p:nvSpPr>
        <p:spPr>
          <a:xfrm>
            <a:off x="4763632" y="3330430"/>
            <a:ext cx="678538" cy="315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446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A74C33-C1A9-03AC-5F50-1849DF73FF99}"/>
              </a:ext>
            </a:extLst>
          </p:cNvPr>
          <p:cNvSpPr txBox="1"/>
          <p:nvPr/>
        </p:nvSpPr>
        <p:spPr>
          <a:xfrm>
            <a:off x="5549759" y="3334671"/>
            <a:ext cx="572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64</a:t>
            </a:r>
            <a:endParaRPr lang="zh-CN" altLang="en-US" sz="1400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9D7A564A-C95D-28DD-C983-4BD238F1B7BE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>
            <a:off x="4397568" y="2286566"/>
            <a:ext cx="1280835" cy="1117359"/>
          </a:xfrm>
          <a:prstGeom prst="bentConnector4">
            <a:avLst>
              <a:gd name="adj1" fmla="val 41206"/>
              <a:gd name="adj2" fmla="val 120459"/>
            </a:avLst>
          </a:prstGeom>
          <a:ln w="12700">
            <a:solidFill>
              <a:srgbClr val="FFC9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FF6B047-C438-696A-9BC1-B94377DD0ED9}"/>
              </a:ext>
            </a:extLst>
          </p:cNvPr>
          <p:cNvSpPr/>
          <p:nvPr/>
        </p:nvSpPr>
        <p:spPr>
          <a:xfrm>
            <a:off x="5527476" y="4215610"/>
            <a:ext cx="1184387" cy="284229"/>
          </a:xfrm>
          <a:prstGeom prst="rect">
            <a:avLst/>
          </a:prstGeom>
          <a:solidFill>
            <a:srgbClr val="FFC9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D999AF2-3694-BA87-5035-2190D854F986}"/>
              </a:ext>
            </a:extLst>
          </p:cNvPr>
          <p:cNvCxnSpPr>
            <a:cxnSpLocks/>
          </p:cNvCxnSpPr>
          <p:nvPr/>
        </p:nvCxnSpPr>
        <p:spPr>
          <a:xfrm>
            <a:off x="5804051" y="4215610"/>
            <a:ext cx="0" cy="284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3B405B4-1FB6-1B0F-3068-7E05B3F8C5E6}"/>
              </a:ext>
            </a:extLst>
          </p:cNvPr>
          <p:cNvCxnSpPr>
            <a:cxnSpLocks/>
          </p:cNvCxnSpPr>
          <p:nvPr/>
        </p:nvCxnSpPr>
        <p:spPr>
          <a:xfrm>
            <a:off x="6115104" y="4215610"/>
            <a:ext cx="0" cy="284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234675B-4212-2DC1-C324-B519A6694033}"/>
              </a:ext>
            </a:extLst>
          </p:cNvPr>
          <p:cNvCxnSpPr>
            <a:cxnSpLocks/>
          </p:cNvCxnSpPr>
          <p:nvPr/>
        </p:nvCxnSpPr>
        <p:spPr>
          <a:xfrm>
            <a:off x="6395906" y="4214263"/>
            <a:ext cx="0" cy="2842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86FE826-FCF8-1B78-780C-6F9BAC78E0B3}"/>
              </a:ext>
            </a:extLst>
          </p:cNvPr>
          <p:cNvSpPr txBox="1"/>
          <p:nvPr/>
        </p:nvSpPr>
        <p:spPr>
          <a:xfrm>
            <a:off x="5478459" y="4216627"/>
            <a:ext cx="447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16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E52EE29-5B2A-9B79-448A-9D605B2CCB40}"/>
              </a:ext>
            </a:extLst>
          </p:cNvPr>
          <p:cNvSpPr txBox="1"/>
          <p:nvPr/>
        </p:nvSpPr>
        <p:spPr>
          <a:xfrm>
            <a:off x="5758396" y="4214263"/>
            <a:ext cx="447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16</a:t>
            </a:r>
            <a:endParaRPr lang="zh-CN" altLang="en-US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ACCC5C-E3AA-A4CF-3B87-23C8DB63D6CB}"/>
              </a:ext>
            </a:extLst>
          </p:cNvPr>
          <p:cNvSpPr txBox="1"/>
          <p:nvPr/>
        </p:nvSpPr>
        <p:spPr>
          <a:xfrm>
            <a:off x="6054442" y="4214262"/>
            <a:ext cx="447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16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804E33-2E42-4F4E-2FB9-EA47CC0D8914}"/>
              </a:ext>
            </a:extLst>
          </p:cNvPr>
          <p:cNvSpPr txBox="1"/>
          <p:nvPr/>
        </p:nvSpPr>
        <p:spPr>
          <a:xfrm>
            <a:off x="6374986" y="4207060"/>
            <a:ext cx="397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16</a:t>
            </a:r>
            <a:endParaRPr lang="zh-CN" altLang="en-US" sz="14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4AC7BA-5DBB-6D7E-8FE2-BD6AFD5C84CC}"/>
              </a:ext>
            </a:extLst>
          </p:cNvPr>
          <p:cNvCxnSpPr>
            <a:cxnSpLocks/>
          </p:cNvCxnSpPr>
          <p:nvPr/>
        </p:nvCxnSpPr>
        <p:spPr>
          <a:xfrm flipH="1">
            <a:off x="5508688" y="3723950"/>
            <a:ext cx="44973" cy="49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9DA7C8D-DE02-57B6-7AE9-093C64BEADBC}"/>
              </a:ext>
            </a:extLst>
          </p:cNvPr>
          <p:cNvCxnSpPr>
            <a:cxnSpLocks/>
          </p:cNvCxnSpPr>
          <p:nvPr/>
        </p:nvCxnSpPr>
        <p:spPr>
          <a:xfrm>
            <a:off x="5862727" y="3709591"/>
            <a:ext cx="835950" cy="461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0121ADE-2669-686D-97DF-F2167F630D82}"/>
              </a:ext>
            </a:extLst>
          </p:cNvPr>
          <p:cNvSpPr txBox="1"/>
          <p:nvPr/>
        </p:nvSpPr>
        <p:spPr>
          <a:xfrm>
            <a:off x="5162269" y="5245458"/>
            <a:ext cx="9600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指向当前的逻辑分区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995E1A3-5F9A-37D5-2285-7CABB2CC931E}"/>
              </a:ext>
            </a:extLst>
          </p:cNvPr>
          <p:cNvCxnSpPr>
            <a:stCxn id="16" idx="2"/>
            <a:endCxn id="22" idx="0"/>
          </p:cNvCxnSpPr>
          <p:nvPr/>
        </p:nvCxnSpPr>
        <p:spPr>
          <a:xfrm flipH="1">
            <a:off x="5642294" y="4524404"/>
            <a:ext cx="59701" cy="72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5EEDBEB-EF30-7CFD-FE98-D29CF39AEB41}"/>
              </a:ext>
            </a:extLst>
          </p:cNvPr>
          <p:cNvCxnSpPr>
            <a:cxnSpLocks/>
          </p:cNvCxnSpPr>
          <p:nvPr/>
        </p:nvCxnSpPr>
        <p:spPr>
          <a:xfrm>
            <a:off x="6013486" y="4484166"/>
            <a:ext cx="189290" cy="75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3C951823-8ED4-A596-077F-90123DF5EC43}"/>
              </a:ext>
            </a:extLst>
          </p:cNvPr>
          <p:cNvSpPr txBox="1"/>
          <p:nvPr/>
        </p:nvSpPr>
        <p:spPr>
          <a:xfrm>
            <a:off x="5981931" y="5250323"/>
            <a:ext cx="9600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指向下一个扩展分区表</a:t>
            </a:r>
            <a:r>
              <a:rPr lang="en-US" altLang="zh-CN" sz="1050" dirty="0"/>
              <a:t>EBR</a:t>
            </a:r>
            <a:r>
              <a:rPr lang="zh-CN" altLang="en-US" sz="1050" dirty="0"/>
              <a:t>，若当前为最后一个扩展分区则全为</a:t>
            </a:r>
            <a:r>
              <a:rPr lang="en-US" altLang="zh-CN" sz="1050" dirty="0"/>
              <a:t>0</a:t>
            </a:r>
            <a:endParaRPr lang="zh-CN" altLang="en-US" sz="105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0F3F640-547B-84E2-5FDF-787F7B961EEE}"/>
              </a:ext>
            </a:extLst>
          </p:cNvPr>
          <p:cNvSpPr/>
          <p:nvPr/>
        </p:nvSpPr>
        <p:spPr>
          <a:xfrm>
            <a:off x="6079544" y="4128689"/>
            <a:ext cx="693496" cy="46822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2AB886DF-6175-9269-961B-3B905D4D3A40}"/>
              </a:ext>
            </a:extLst>
          </p:cNvPr>
          <p:cNvCxnSpPr>
            <a:cxnSpLocks/>
          </p:cNvCxnSpPr>
          <p:nvPr/>
        </p:nvCxnSpPr>
        <p:spPr>
          <a:xfrm>
            <a:off x="6642320" y="4484166"/>
            <a:ext cx="329424" cy="68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2DF05AEC-D1FA-E159-F92B-9D97011595B8}"/>
              </a:ext>
            </a:extLst>
          </p:cNvPr>
          <p:cNvSpPr txBox="1"/>
          <p:nvPr/>
        </p:nvSpPr>
        <p:spPr>
          <a:xfrm>
            <a:off x="6773447" y="5245458"/>
            <a:ext cx="9600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暂时未使用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7CFC2E2-12BE-2105-7B7D-7EBBA4576CA8}"/>
              </a:ext>
            </a:extLst>
          </p:cNvPr>
          <p:cNvSpPr/>
          <p:nvPr/>
        </p:nvSpPr>
        <p:spPr>
          <a:xfrm>
            <a:off x="5475768" y="4183658"/>
            <a:ext cx="366481" cy="33838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9326436-7A92-1663-2D20-E018D3A6C1B4}"/>
              </a:ext>
            </a:extLst>
          </p:cNvPr>
          <p:cNvSpPr/>
          <p:nvPr/>
        </p:nvSpPr>
        <p:spPr>
          <a:xfrm>
            <a:off x="5787064" y="4187718"/>
            <a:ext cx="366481" cy="338381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8A1BF74-E97F-7600-4F3A-B1159103DB30}"/>
              </a:ext>
            </a:extLst>
          </p:cNvPr>
          <p:cNvCxnSpPr>
            <a:cxnSpLocks/>
          </p:cNvCxnSpPr>
          <p:nvPr/>
        </p:nvCxnSpPr>
        <p:spPr>
          <a:xfrm flipV="1">
            <a:off x="5698319" y="2262209"/>
            <a:ext cx="317244" cy="1928685"/>
          </a:xfrm>
          <a:prstGeom prst="straightConnector1">
            <a:avLst/>
          </a:prstGeom>
          <a:ln>
            <a:solidFill>
              <a:srgbClr val="3F48CC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04E95875-BC87-3754-21FD-195E39739E08}"/>
              </a:ext>
            </a:extLst>
          </p:cNvPr>
          <p:cNvCxnSpPr>
            <a:cxnSpLocks/>
          </p:cNvCxnSpPr>
          <p:nvPr/>
        </p:nvCxnSpPr>
        <p:spPr>
          <a:xfrm flipV="1">
            <a:off x="6021887" y="2197599"/>
            <a:ext cx="1221305" cy="2000133"/>
          </a:xfrm>
          <a:prstGeom prst="straightConnector1">
            <a:avLst/>
          </a:prstGeom>
          <a:ln>
            <a:solidFill>
              <a:srgbClr val="FFC90E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C392E222-FBAC-5304-7F00-EF233253F277}"/>
              </a:ext>
            </a:extLst>
          </p:cNvPr>
          <p:cNvSpPr/>
          <p:nvPr/>
        </p:nvSpPr>
        <p:spPr>
          <a:xfrm>
            <a:off x="7110781" y="3213983"/>
            <a:ext cx="1556192" cy="450544"/>
          </a:xfrm>
          <a:prstGeom prst="rect">
            <a:avLst/>
          </a:prstGeom>
          <a:solidFill>
            <a:srgbClr val="FFC9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F435BA7-C7E3-E280-A1DF-F960AD070735}"/>
              </a:ext>
            </a:extLst>
          </p:cNvPr>
          <p:cNvCxnSpPr/>
          <p:nvPr/>
        </p:nvCxnSpPr>
        <p:spPr>
          <a:xfrm>
            <a:off x="8177008" y="3212639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88F76E7-F0A6-32EA-469F-D8B47409EFB5}"/>
              </a:ext>
            </a:extLst>
          </p:cNvPr>
          <p:cNvCxnSpPr/>
          <p:nvPr/>
        </p:nvCxnSpPr>
        <p:spPr>
          <a:xfrm>
            <a:off x="8537173" y="3212639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5635F7C-9403-13EF-8989-9BDB2C673D32}"/>
              </a:ext>
            </a:extLst>
          </p:cNvPr>
          <p:cNvSpPr txBox="1"/>
          <p:nvPr/>
        </p:nvSpPr>
        <p:spPr>
          <a:xfrm>
            <a:off x="7395108" y="3330430"/>
            <a:ext cx="65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446</a:t>
            </a:r>
            <a:endParaRPr lang="zh-CN" altLang="en-US" sz="1400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1FA74F4-BAA9-F0F4-6E0F-E9152F90C493}"/>
              </a:ext>
            </a:extLst>
          </p:cNvPr>
          <p:cNvCxnSpPr/>
          <p:nvPr/>
        </p:nvCxnSpPr>
        <p:spPr>
          <a:xfrm>
            <a:off x="7274324" y="2204828"/>
            <a:ext cx="0" cy="1007811"/>
          </a:xfrm>
          <a:prstGeom prst="straightConnector1">
            <a:avLst/>
          </a:prstGeom>
          <a:ln w="12700">
            <a:solidFill>
              <a:srgbClr val="FFC9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E43070-F80D-FFE4-E66A-4E2317F85513}"/>
              </a:ext>
            </a:extLst>
          </p:cNvPr>
          <p:cNvCxnSpPr/>
          <p:nvPr/>
        </p:nvCxnSpPr>
        <p:spPr>
          <a:xfrm>
            <a:off x="8265829" y="3212639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29FCEF9A-3CE5-B662-C3F5-4BD744E60651}"/>
              </a:ext>
            </a:extLst>
          </p:cNvPr>
          <p:cNvCxnSpPr/>
          <p:nvPr/>
        </p:nvCxnSpPr>
        <p:spPr>
          <a:xfrm>
            <a:off x="8354819" y="3212639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B2B36B2-5F88-476E-66F8-AD26417C3920}"/>
              </a:ext>
            </a:extLst>
          </p:cNvPr>
          <p:cNvCxnSpPr/>
          <p:nvPr/>
        </p:nvCxnSpPr>
        <p:spPr>
          <a:xfrm>
            <a:off x="8443809" y="3212639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1E6F6ACC-B574-532E-3260-1945EA625D36}"/>
              </a:ext>
            </a:extLst>
          </p:cNvPr>
          <p:cNvSpPr/>
          <p:nvPr/>
        </p:nvSpPr>
        <p:spPr>
          <a:xfrm>
            <a:off x="8177007" y="3229270"/>
            <a:ext cx="93357" cy="4334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B157A24-1A37-F24C-4720-3DE1FFE36EA0}"/>
              </a:ext>
            </a:extLst>
          </p:cNvPr>
          <p:cNvSpPr/>
          <p:nvPr/>
        </p:nvSpPr>
        <p:spPr>
          <a:xfrm>
            <a:off x="8270056" y="3229270"/>
            <a:ext cx="93357" cy="4334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1269FBB-09E7-FE37-9B1A-2811F6EBD268}"/>
              </a:ext>
            </a:extLst>
          </p:cNvPr>
          <p:cNvSpPr/>
          <p:nvPr/>
        </p:nvSpPr>
        <p:spPr>
          <a:xfrm>
            <a:off x="8361144" y="3229270"/>
            <a:ext cx="93357" cy="4334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7B90D84-0CBD-73DD-5833-42355A0D834E}"/>
              </a:ext>
            </a:extLst>
          </p:cNvPr>
          <p:cNvSpPr/>
          <p:nvPr/>
        </p:nvSpPr>
        <p:spPr>
          <a:xfrm>
            <a:off x="8450133" y="3224277"/>
            <a:ext cx="93357" cy="4334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23D0FF8-3E79-8F8D-852A-C48DA1C59B2F}"/>
              </a:ext>
            </a:extLst>
          </p:cNvPr>
          <p:cNvCxnSpPr>
            <a:cxnSpLocks/>
          </p:cNvCxnSpPr>
          <p:nvPr/>
        </p:nvCxnSpPr>
        <p:spPr>
          <a:xfrm flipH="1" flipV="1">
            <a:off x="7671547" y="2189854"/>
            <a:ext cx="545817" cy="1020948"/>
          </a:xfrm>
          <a:prstGeom prst="straightConnector1">
            <a:avLst/>
          </a:prstGeom>
          <a:ln>
            <a:solidFill>
              <a:srgbClr val="3F48CC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7EEC703-53BA-19C2-A049-EF6A9E5FC437}"/>
              </a:ext>
            </a:extLst>
          </p:cNvPr>
          <p:cNvCxnSpPr>
            <a:cxnSpLocks/>
          </p:cNvCxnSpPr>
          <p:nvPr/>
        </p:nvCxnSpPr>
        <p:spPr>
          <a:xfrm flipV="1">
            <a:off x="8316734" y="2197599"/>
            <a:ext cx="220439" cy="1026678"/>
          </a:xfrm>
          <a:prstGeom prst="straightConnector1">
            <a:avLst/>
          </a:prstGeom>
          <a:ln>
            <a:solidFill>
              <a:srgbClr val="FFC90E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295DBC46-04BF-2D4E-3AF9-871AA86C7BCB}"/>
              </a:ext>
            </a:extLst>
          </p:cNvPr>
          <p:cNvSpPr/>
          <p:nvPr/>
        </p:nvSpPr>
        <p:spPr>
          <a:xfrm>
            <a:off x="8746727" y="3972460"/>
            <a:ext cx="1556192" cy="450544"/>
          </a:xfrm>
          <a:prstGeom prst="rect">
            <a:avLst/>
          </a:prstGeom>
          <a:solidFill>
            <a:srgbClr val="FFC90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0EA1240-3FEE-E3ED-4407-B2E2514ED5C5}"/>
              </a:ext>
            </a:extLst>
          </p:cNvPr>
          <p:cNvCxnSpPr>
            <a:cxnSpLocks/>
          </p:cNvCxnSpPr>
          <p:nvPr/>
        </p:nvCxnSpPr>
        <p:spPr>
          <a:xfrm>
            <a:off x="9812954" y="3971116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738A5A6F-400A-FB06-3172-9B187CCF3E5B}"/>
              </a:ext>
            </a:extLst>
          </p:cNvPr>
          <p:cNvCxnSpPr>
            <a:cxnSpLocks/>
          </p:cNvCxnSpPr>
          <p:nvPr/>
        </p:nvCxnSpPr>
        <p:spPr>
          <a:xfrm>
            <a:off x="10173119" y="3971116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DF57876-3EAE-A0E8-9B38-39D1903FC836}"/>
              </a:ext>
            </a:extLst>
          </p:cNvPr>
          <p:cNvSpPr txBox="1"/>
          <p:nvPr/>
        </p:nvSpPr>
        <p:spPr>
          <a:xfrm>
            <a:off x="9031054" y="4088907"/>
            <a:ext cx="65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446</a:t>
            </a:r>
            <a:endParaRPr lang="zh-CN" altLang="en-US" sz="1400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ECE06C64-6EF9-DF21-1AE0-4010BC29DBDD}"/>
              </a:ext>
            </a:extLst>
          </p:cNvPr>
          <p:cNvCxnSpPr>
            <a:cxnSpLocks/>
          </p:cNvCxnSpPr>
          <p:nvPr/>
        </p:nvCxnSpPr>
        <p:spPr>
          <a:xfrm>
            <a:off x="9901775" y="3971116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494D5D5F-CA13-312F-2B0D-5F6DCE3CBC8D}"/>
              </a:ext>
            </a:extLst>
          </p:cNvPr>
          <p:cNvCxnSpPr>
            <a:cxnSpLocks/>
          </p:cNvCxnSpPr>
          <p:nvPr/>
        </p:nvCxnSpPr>
        <p:spPr>
          <a:xfrm>
            <a:off x="9990765" y="3971116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B36A8A80-D928-F88A-860A-2FEDB6B5E54F}"/>
              </a:ext>
            </a:extLst>
          </p:cNvPr>
          <p:cNvCxnSpPr>
            <a:cxnSpLocks/>
          </p:cNvCxnSpPr>
          <p:nvPr/>
        </p:nvCxnSpPr>
        <p:spPr>
          <a:xfrm>
            <a:off x="10079755" y="3971116"/>
            <a:ext cx="0" cy="450544"/>
          </a:xfrm>
          <a:prstGeom prst="line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A0F01F5A-33AD-C5C0-E97C-D8C4D4855A1C}"/>
              </a:ext>
            </a:extLst>
          </p:cNvPr>
          <p:cNvSpPr/>
          <p:nvPr/>
        </p:nvSpPr>
        <p:spPr>
          <a:xfrm>
            <a:off x="9812953" y="3987747"/>
            <a:ext cx="93357" cy="4334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0F4BB7B-5413-E11E-3817-5DDF3BDBF752}"/>
              </a:ext>
            </a:extLst>
          </p:cNvPr>
          <p:cNvSpPr/>
          <p:nvPr/>
        </p:nvSpPr>
        <p:spPr>
          <a:xfrm>
            <a:off x="9906002" y="3987747"/>
            <a:ext cx="93357" cy="4334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4F143A0-62AF-B739-001D-BBEB495134FA}"/>
              </a:ext>
            </a:extLst>
          </p:cNvPr>
          <p:cNvSpPr/>
          <p:nvPr/>
        </p:nvSpPr>
        <p:spPr>
          <a:xfrm>
            <a:off x="9997090" y="3987747"/>
            <a:ext cx="93357" cy="4334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4D8C420-A48D-A5B7-DC10-288222AFF479}"/>
              </a:ext>
            </a:extLst>
          </p:cNvPr>
          <p:cNvSpPr/>
          <p:nvPr/>
        </p:nvSpPr>
        <p:spPr>
          <a:xfrm>
            <a:off x="10086079" y="3982754"/>
            <a:ext cx="93357" cy="43342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32DD56B5-4C6B-6083-2010-51419C4FB7A6}"/>
              </a:ext>
            </a:extLst>
          </p:cNvPr>
          <p:cNvCxnSpPr>
            <a:cxnSpLocks/>
          </p:cNvCxnSpPr>
          <p:nvPr/>
        </p:nvCxnSpPr>
        <p:spPr>
          <a:xfrm>
            <a:off x="8570918" y="2189854"/>
            <a:ext cx="648297" cy="1779252"/>
          </a:xfrm>
          <a:prstGeom prst="straightConnector1">
            <a:avLst/>
          </a:prstGeom>
          <a:ln w="12700">
            <a:solidFill>
              <a:srgbClr val="FFC9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4AC40D1-D436-8632-42D8-7D1E48705962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8961089" y="2215100"/>
            <a:ext cx="898543" cy="1772647"/>
          </a:xfrm>
          <a:prstGeom prst="straightConnector1">
            <a:avLst/>
          </a:prstGeom>
          <a:ln>
            <a:solidFill>
              <a:srgbClr val="3F48CC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49C05E7-F7A8-23ED-60D5-6791E791E9AB}"/>
              </a:ext>
            </a:extLst>
          </p:cNvPr>
          <p:cNvCxnSpPr>
            <a:cxnSpLocks/>
          </p:cNvCxnSpPr>
          <p:nvPr/>
        </p:nvCxnSpPr>
        <p:spPr>
          <a:xfrm>
            <a:off x="9948675" y="4396684"/>
            <a:ext cx="13921" cy="429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E82F5132-9A59-70A8-C714-5330E42086D9}"/>
              </a:ext>
            </a:extLst>
          </p:cNvPr>
          <p:cNvSpPr txBox="1"/>
          <p:nvPr/>
        </p:nvSpPr>
        <p:spPr>
          <a:xfrm>
            <a:off x="9472642" y="4834825"/>
            <a:ext cx="9520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全</a:t>
            </a:r>
            <a:r>
              <a:rPr lang="en-US" altLang="zh-CN" sz="1050" dirty="0"/>
              <a:t>0</a:t>
            </a:r>
            <a:r>
              <a:rPr lang="zh-CN" altLang="en-US" sz="1050" dirty="0"/>
              <a:t>，最后一个扩展分区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B1FAFB0-0DEF-5092-D1D3-3F95E80D5D3E}"/>
              </a:ext>
            </a:extLst>
          </p:cNvPr>
          <p:cNvSpPr txBox="1"/>
          <p:nvPr/>
        </p:nvSpPr>
        <p:spPr>
          <a:xfrm>
            <a:off x="8489019" y="3176301"/>
            <a:ext cx="26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55aa</a:t>
            </a:r>
            <a:endParaRPr lang="zh-CN" altLang="en-US" sz="1100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F09D94F-963C-4B8B-44F8-722E905BA6A8}"/>
              </a:ext>
            </a:extLst>
          </p:cNvPr>
          <p:cNvSpPr txBox="1"/>
          <p:nvPr/>
        </p:nvSpPr>
        <p:spPr>
          <a:xfrm>
            <a:off x="5855650" y="3234963"/>
            <a:ext cx="26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55aa</a:t>
            </a:r>
            <a:endParaRPr lang="zh-CN" altLang="en-US" sz="11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C8BAEC0-3C24-0AB2-564C-9C64AA9FE651}"/>
              </a:ext>
            </a:extLst>
          </p:cNvPr>
          <p:cNvSpPr txBox="1"/>
          <p:nvPr/>
        </p:nvSpPr>
        <p:spPr>
          <a:xfrm>
            <a:off x="10121671" y="3934778"/>
            <a:ext cx="26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00" dirty="0"/>
              <a:t>55aa</a:t>
            </a:r>
            <a:endParaRPr lang="zh-CN" altLang="en-US" sz="1100" dirty="0"/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B46C925-D0F5-CB16-ADF9-B4B0324F7DCD}"/>
              </a:ext>
            </a:extLst>
          </p:cNvPr>
          <p:cNvCxnSpPr>
            <a:cxnSpLocks/>
          </p:cNvCxnSpPr>
          <p:nvPr/>
        </p:nvCxnSpPr>
        <p:spPr>
          <a:xfrm>
            <a:off x="5565758" y="1211499"/>
            <a:ext cx="0" cy="6512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CBE6FA2-861F-CD65-EDAB-80C1144D3853}"/>
              </a:ext>
            </a:extLst>
          </p:cNvPr>
          <p:cNvCxnSpPr>
            <a:cxnSpLocks/>
          </p:cNvCxnSpPr>
          <p:nvPr/>
        </p:nvCxnSpPr>
        <p:spPr>
          <a:xfrm>
            <a:off x="9979103" y="1188436"/>
            <a:ext cx="0" cy="65128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69AAF5F-7588-6D41-02FF-9C197FC9529B}"/>
              </a:ext>
            </a:extLst>
          </p:cNvPr>
          <p:cNvCxnSpPr>
            <a:cxnSpLocks/>
          </p:cNvCxnSpPr>
          <p:nvPr/>
        </p:nvCxnSpPr>
        <p:spPr>
          <a:xfrm flipH="1">
            <a:off x="5553661" y="1116403"/>
            <a:ext cx="1648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14D065F-60BD-B1A3-775D-0D3523D5EB91}"/>
              </a:ext>
            </a:extLst>
          </p:cNvPr>
          <p:cNvCxnSpPr>
            <a:cxnSpLocks/>
          </p:cNvCxnSpPr>
          <p:nvPr/>
        </p:nvCxnSpPr>
        <p:spPr>
          <a:xfrm>
            <a:off x="8177007" y="1116403"/>
            <a:ext cx="17855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AB66421-1040-BBC6-FECA-E13B264D6AA1}"/>
              </a:ext>
            </a:extLst>
          </p:cNvPr>
          <p:cNvSpPr txBox="1"/>
          <p:nvPr/>
        </p:nvSpPr>
        <p:spPr>
          <a:xfrm>
            <a:off x="7177263" y="947126"/>
            <a:ext cx="1190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扩展分区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D3E47C2-1221-AFD8-C65B-F4F788DD26CA}"/>
              </a:ext>
            </a:extLst>
          </p:cNvPr>
          <p:cNvSpPr/>
          <p:nvPr/>
        </p:nvSpPr>
        <p:spPr>
          <a:xfrm>
            <a:off x="2087790" y="3464291"/>
            <a:ext cx="948763" cy="1902059"/>
          </a:xfrm>
          <a:prstGeom prst="rect">
            <a:avLst/>
          </a:prstGeom>
          <a:noFill/>
          <a:ln w="38100">
            <a:solidFill>
              <a:srgbClr val="ED1C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8C7C3310-0B6F-DADA-97BB-66704D5F071C}"/>
              </a:ext>
            </a:extLst>
          </p:cNvPr>
          <p:cNvCxnSpPr>
            <a:cxnSpLocks/>
          </p:cNvCxnSpPr>
          <p:nvPr/>
        </p:nvCxnSpPr>
        <p:spPr>
          <a:xfrm flipH="1" flipV="1">
            <a:off x="5257800" y="1197044"/>
            <a:ext cx="295861" cy="54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351D6834-D807-2F1D-D455-692B6749C0AA}"/>
              </a:ext>
            </a:extLst>
          </p:cNvPr>
          <p:cNvSpPr txBox="1"/>
          <p:nvPr/>
        </p:nvSpPr>
        <p:spPr>
          <a:xfrm>
            <a:off x="3809351" y="919360"/>
            <a:ext cx="1632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err="1"/>
              <a:t>extendedAddress</a:t>
            </a:r>
            <a:endParaRPr lang="zh-CN" altLang="en-US" sz="1600" dirty="0"/>
          </a:p>
        </p:txBody>
      </p:sp>
      <p:pic>
        <p:nvPicPr>
          <p:cNvPr id="78" name="图片 77">
            <a:extLst>
              <a:ext uri="{FF2B5EF4-FFF2-40B4-BE49-F238E27FC236}">
                <a16:creationId xmlns:a16="http://schemas.microsoft.com/office/drawing/2014/main" id="{89A901AF-0AFD-2ABF-6844-15D08DDE1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53" y="3629498"/>
            <a:ext cx="4265657" cy="2510517"/>
          </a:xfrm>
          <a:prstGeom prst="rect">
            <a:avLst/>
          </a:prstGeom>
        </p:spPr>
      </p:pic>
      <p:sp>
        <p:nvSpPr>
          <p:cNvPr id="82" name="文本框 81">
            <a:extLst>
              <a:ext uri="{FF2B5EF4-FFF2-40B4-BE49-F238E27FC236}">
                <a16:creationId xmlns:a16="http://schemas.microsoft.com/office/drawing/2014/main" id="{75888414-8029-0779-1F73-61F66E7D11F9}"/>
              </a:ext>
            </a:extLst>
          </p:cNvPr>
          <p:cNvSpPr txBox="1"/>
          <p:nvPr/>
        </p:nvSpPr>
        <p:spPr>
          <a:xfrm>
            <a:off x="6772602" y="6597218"/>
            <a:ext cx="6258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-&gt; </a:t>
            </a:r>
            <a:r>
              <a:rPr lang="en-US" altLang="zh-CN" sz="1100" dirty="0" err="1">
                <a:sym typeface="Wingdings" panose="05000000000000000000" pitchFamily="2" charset="2"/>
              </a:rPr>
              <a:t>OsLogicalPartitionRecognition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</a:t>
            </a:r>
            <a:endParaRPr lang="zh-CN" altLang="en-US" sz="1100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1675D566-3BED-74E8-7F2D-015538DB80E4}"/>
              </a:ext>
            </a:extLst>
          </p:cNvPr>
          <p:cNvSpPr txBox="1"/>
          <p:nvPr/>
        </p:nvSpPr>
        <p:spPr>
          <a:xfrm>
            <a:off x="309713" y="607434"/>
            <a:ext cx="1771927" cy="4988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r">
              <a:defRPr/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MBR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+mn-lt"/>
              </a:rPr>
              <a:t>分区</a:t>
            </a:r>
          </a:p>
        </p:txBody>
      </p:sp>
    </p:spTree>
    <p:extLst>
      <p:ext uri="{BB962C8B-B14F-4D97-AF65-F5344CB8AC3E}">
        <p14:creationId xmlns:p14="http://schemas.microsoft.com/office/powerpoint/2010/main" val="10706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3AE60C-F91A-08E8-5250-AC0F8C8AF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" y="831716"/>
            <a:ext cx="7601341" cy="5194567"/>
          </a:xfrm>
          <a:prstGeom prst="rect">
            <a:avLst/>
          </a:prstGeom>
        </p:spPr>
      </p:pic>
      <p:sp>
        <p:nvSpPr>
          <p:cNvPr id="142" name="文本框 141">
            <a:extLst>
              <a:ext uri="{FF2B5EF4-FFF2-40B4-BE49-F238E27FC236}">
                <a16:creationId xmlns:a16="http://schemas.microsoft.com/office/drawing/2014/main" id="{FDBAFA57-B903-6CF3-6CBE-4F360B309C84}"/>
              </a:ext>
            </a:extLst>
          </p:cNvPr>
          <p:cNvSpPr txBox="1"/>
          <p:nvPr/>
        </p:nvSpPr>
        <p:spPr>
          <a:xfrm>
            <a:off x="6772602" y="6597218"/>
            <a:ext cx="6258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-&gt; </a:t>
            </a:r>
            <a:r>
              <a:rPr lang="en-US" altLang="zh-CN" sz="1100" dirty="0" err="1">
                <a:sym typeface="Wingdings" panose="05000000000000000000" pitchFamily="2" charset="2"/>
              </a:rPr>
              <a:t>OsLogicalPartitionRecognition</a:t>
            </a:r>
            <a:r>
              <a:rPr lang="en-US" altLang="zh-CN" sz="1100" dirty="0">
                <a:sym typeface="Wingdings" panose="05000000000000000000" pitchFamily="2" charset="2"/>
              </a:rPr>
              <a:t>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95804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2D725B-749B-FCB8-23D6-3A3386B21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"/>
          <a:stretch/>
        </p:blipFill>
        <p:spPr>
          <a:xfrm>
            <a:off x="80683" y="611264"/>
            <a:ext cx="7073154" cy="61727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BE9968-69C9-C477-6343-CD668D899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1" t="5337" r="7097" b="16754"/>
          <a:stretch/>
        </p:blipFill>
        <p:spPr>
          <a:xfrm>
            <a:off x="5878606" y="1593476"/>
            <a:ext cx="6313394" cy="36710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4594CF5-6DBE-6773-D769-43DD90A25C91}"/>
              </a:ext>
            </a:extLst>
          </p:cNvPr>
          <p:cNvSpPr txBox="1"/>
          <p:nvPr/>
        </p:nvSpPr>
        <p:spPr>
          <a:xfrm>
            <a:off x="8535931" y="6596390"/>
            <a:ext cx="3990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DDAPR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DiskPartitionRegister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DiskPartitionRecognition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069B0F-A803-0F32-A752-14507401E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612" y="611264"/>
            <a:ext cx="6519967" cy="6078309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9390583-1530-A87D-14E7-C78DE115933D}"/>
              </a:ext>
            </a:extLst>
          </p:cNvPr>
          <p:cNvCxnSpPr>
            <a:cxnSpLocks/>
          </p:cNvCxnSpPr>
          <p:nvPr/>
        </p:nvCxnSpPr>
        <p:spPr>
          <a:xfrm flipH="1" flipV="1">
            <a:off x="4659406" y="1042147"/>
            <a:ext cx="1055594" cy="139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61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671" y="610478"/>
            <a:ext cx="2818527" cy="5637055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rgbClr val="70B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207995" y="2505739"/>
            <a:ext cx="4574373" cy="7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1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Enter your title</a:t>
            </a: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6257200" y="340423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01 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590973" y="2226733"/>
            <a:ext cx="31809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6600" spc="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03</a:t>
            </a:r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8370480" y="341369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02 Title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6257200" y="3856654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03 Title</a:t>
            </a:r>
          </a:p>
        </p:txBody>
      </p:sp>
      <p:sp>
        <p:nvSpPr>
          <p:cNvPr id="16" name="文本框 8"/>
          <p:cNvSpPr txBox="1">
            <a:spLocks noChangeArrowheads="1"/>
          </p:cNvSpPr>
          <p:nvPr/>
        </p:nvSpPr>
        <p:spPr bwMode="auto">
          <a:xfrm>
            <a:off x="8370480" y="3866115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04 Title</a:t>
            </a:r>
          </a:p>
        </p:txBody>
      </p:sp>
      <p:sp>
        <p:nvSpPr>
          <p:cNvPr id="220" name=" 220"/>
          <p:cNvSpPr/>
          <p:nvPr/>
        </p:nvSpPr>
        <p:spPr>
          <a:xfrm rot="10800000">
            <a:off x="2820247" y="1913467"/>
            <a:ext cx="9359053" cy="303106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5109528" y="2814639"/>
            <a:ext cx="7081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7200" b="1" spc="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磁盘读写与缓存</a:t>
            </a:r>
          </a:p>
        </p:txBody>
      </p:sp>
    </p:spTree>
    <p:extLst>
      <p:ext uri="{BB962C8B-B14F-4D97-AF65-F5344CB8AC3E}">
        <p14:creationId xmlns:p14="http://schemas.microsoft.com/office/powerpoint/2010/main" val="4193394790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7D92BE-8129-DE17-B626-67DE31AF5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" b="1477"/>
          <a:stretch/>
        </p:blipFill>
        <p:spPr>
          <a:xfrm>
            <a:off x="961465" y="1371681"/>
            <a:ext cx="10577453" cy="448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263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DA94D3-DCEB-F95B-8DC7-754C0057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7" y="564777"/>
            <a:ext cx="6004443" cy="62932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C95D4A-776D-B53F-C7D7-9CDF7714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926" y="2445842"/>
            <a:ext cx="6172517" cy="10922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0D022C8-F355-DF7C-2C9B-C7947264930F}"/>
              </a:ext>
            </a:extLst>
          </p:cNvPr>
          <p:cNvSpPr/>
          <p:nvPr/>
        </p:nvSpPr>
        <p:spPr>
          <a:xfrm>
            <a:off x="1109382" y="4424082"/>
            <a:ext cx="1344706" cy="2353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1186594-583B-2904-FFBB-15D51C31606B}"/>
              </a:ext>
            </a:extLst>
          </p:cNvPr>
          <p:cNvCxnSpPr>
            <a:cxnSpLocks/>
          </p:cNvCxnSpPr>
          <p:nvPr/>
        </p:nvCxnSpPr>
        <p:spPr>
          <a:xfrm flipV="1">
            <a:off x="2536998" y="3267635"/>
            <a:ext cx="3278855" cy="11564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C0F42E6-E886-239D-F3BC-3B9BE6289D3B}"/>
              </a:ext>
            </a:extLst>
          </p:cNvPr>
          <p:cNvSpPr/>
          <p:nvPr/>
        </p:nvSpPr>
        <p:spPr>
          <a:xfrm>
            <a:off x="584947" y="5432612"/>
            <a:ext cx="3697941" cy="1411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8388BB-9B1C-AD31-DD1B-9C205B126840}"/>
              </a:ext>
            </a:extLst>
          </p:cNvPr>
          <p:cNvSpPr txBox="1"/>
          <p:nvPr/>
        </p:nvSpPr>
        <p:spPr>
          <a:xfrm>
            <a:off x="10942954" y="6596390"/>
            <a:ext cx="3990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los_part_read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9225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46A8F1A-0F0D-FED3-523F-4DDA29361158}"/>
              </a:ext>
            </a:extLst>
          </p:cNvPr>
          <p:cNvSpPr txBox="1"/>
          <p:nvPr/>
        </p:nvSpPr>
        <p:spPr>
          <a:xfrm>
            <a:off x="10196998" y="6596390"/>
            <a:ext cx="3990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los_part_read</a:t>
            </a:r>
            <a:r>
              <a:rPr lang="en-US" altLang="zh-CN" sz="1100" dirty="0"/>
              <a:t>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los_disk_read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CD668E-9E9E-14B6-4E0C-BB89FE76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33" y="469572"/>
            <a:ext cx="7245722" cy="63884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1084F9-12AF-C247-B6C1-E47677B178A6}"/>
              </a:ext>
            </a:extLst>
          </p:cNvPr>
          <p:cNvSpPr/>
          <p:nvPr/>
        </p:nvSpPr>
        <p:spPr>
          <a:xfrm>
            <a:off x="211790" y="2924736"/>
            <a:ext cx="7170645" cy="1922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A20EEA-5BEE-925B-2E89-0802279680EA}"/>
              </a:ext>
            </a:extLst>
          </p:cNvPr>
          <p:cNvSpPr/>
          <p:nvPr/>
        </p:nvSpPr>
        <p:spPr>
          <a:xfrm>
            <a:off x="391085" y="5316071"/>
            <a:ext cx="3690098" cy="177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73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2455597-1FFD-4E1A-9965-0DB4B822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5" y="1371856"/>
            <a:ext cx="11678250" cy="45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9800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6017E7-61A6-4520-438F-3F4718ECE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3"/>
          <a:stretch/>
        </p:blipFill>
        <p:spPr>
          <a:xfrm>
            <a:off x="428625" y="1266774"/>
            <a:ext cx="6686531" cy="46420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510B87-7980-4615-8112-37DD290DE4AF}"/>
              </a:ext>
            </a:extLst>
          </p:cNvPr>
          <p:cNvSpPr txBox="1"/>
          <p:nvPr/>
        </p:nvSpPr>
        <p:spPr>
          <a:xfrm>
            <a:off x="8865740" y="6596390"/>
            <a:ext cx="3990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los_part_read</a:t>
            </a:r>
            <a:r>
              <a:rPr lang="en-US" altLang="zh-CN" sz="1100" dirty="0"/>
              <a:t>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los_disk_read</a:t>
            </a:r>
            <a:r>
              <a:rPr lang="en-US" altLang="zh-CN" sz="1100" dirty="0">
                <a:sym typeface="Wingdings" panose="05000000000000000000" pitchFamily="2" charset="2"/>
              </a:rPr>
              <a:t>  </a:t>
            </a:r>
            <a:r>
              <a:rPr lang="en-US" altLang="zh-CN" sz="1100" dirty="0" err="1">
                <a:sym typeface="Wingdings" panose="05000000000000000000" pitchFamily="2" charset="2"/>
              </a:rPr>
              <a:t>disk_read_directly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76399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D7819E-C6AB-1EEA-DF52-594757FB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64" y="2839344"/>
            <a:ext cx="6061271" cy="23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29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671" y="610478"/>
            <a:ext cx="2818527" cy="5637055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rgbClr val="70B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207995" y="2505739"/>
            <a:ext cx="4574373" cy="7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1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Enter your title</a:t>
            </a: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6257200" y="340423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01 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590973" y="2226733"/>
            <a:ext cx="31809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6600" spc="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04</a:t>
            </a:r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8370480" y="341369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02 Title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6257200" y="3856654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03 Title</a:t>
            </a:r>
          </a:p>
        </p:txBody>
      </p:sp>
      <p:sp>
        <p:nvSpPr>
          <p:cNvPr id="16" name="文本框 8"/>
          <p:cNvSpPr txBox="1">
            <a:spLocks noChangeArrowheads="1"/>
          </p:cNvSpPr>
          <p:nvPr/>
        </p:nvSpPr>
        <p:spPr bwMode="auto">
          <a:xfrm>
            <a:off x="8370480" y="3866115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04 Title</a:t>
            </a:r>
          </a:p>
        </p:txBody>
      </p:sp>
      <p:sp>
        <p:nvSpPr>
          <p:cNvPr id="220" name=" 220"/>
          <p:cNvSpPr/>
          <p:nvPr/>
        </p:nvSpPr>
        <p:spPr>
          <a:xfrm rot="10800000">
            <a:off x="2820247" y="1913467"/>
            <a:ext cx="9359053" cy="303106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5109528" y="2814639"/>
            <a:ext cx="7081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7200" b="1" spc="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磁盘反初始化</a:t>
            </a:r>
          </a:p>
        </p:txBody>
      </p:sp>
    </p:spTree>
    <p:extLst>
      <p:ext uri="{BB962C8B-B14F-4D97-AF65-F5344CB8AC3E}">
        <p14:creationId xmlns:p14="http://schemas.microsoft.com/office/powerpoint/2010/main" val="298764065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ADD414-C7E6-E01B-C165-74A1C081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853" y="2737543"/>
            <a:ext cx="7633648" cy="170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21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4276E3-31F7-50E1-7FF6-3507A6FD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3" y="1198584"/>
            <a:ext cx="5035809" cy="28068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8C9464-289E-CEDC-82B4-CAE2D4CC4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39" y="894229"/>
            <a:ext cx="4842104" cy="571667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1878D8-7986-AB89-30E0-D1F65F875E68}"/>
              </a:ext>
            </a:extLst>
          </p:cNvPr>
          <p:cNvCxnSpPr/>
          <p:nvPr/>
        </p:nvCxnSpPr>
        <p:spPr>
          <a:xfrm flipV="1">
            <a:off x="2064124" y="1270747"/>
            <a:ext cx="3697941" cy="25549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3B0D3A0A-C609-E48D-54C9-6E35B01DC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82" y="1407014"/>
            <a:ext cx="4578585" cy="8318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4A05AD-CEDF-FBB9-302E-C02D5A159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2" y="4540383"/>
            <a:ext cx="5882995" cy="1322534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CA5D509-7BC7-D302-8F86-80FB27AE2475}"/>
              </a:ext>
            </a:extLst>
          </p:cNvPr>
          <p:cNvCxnSpPr/>
          <p:nvPr/>
        </p:nvCxnSpPr>
        <p:spPr>
          <a:xfrm flipH="1" flipV="1">
            <a:off x="4955241" y="2030506"/>
            <a:ext cx="1539688" cy="83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A0794D3-ACE2-E338-D4A4-CE9AF5D19536}"/>
              </a:ext>
            </a:extLst>
          </p:cNvPr>
          <p:cNvCxnSpPr/>
          <p:nvPr/>
        </p:nvCxnSpPr>
        <p:spPr>
          <a:xfrm flipH="1">
            <a:off x="3234018" y="3065929"/>
            <a:ext cx="3195919" cy="1654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72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12700" y="2244436"/>
            <a:ext cx="12226713" cy="3089563"/>
          </a:xfrm>
          <a:prstGeom prst="rect">
            <a:avLst/>
          </a:prstGeom>
          <a:solidFill>
            <a:srgbClr val="70BCD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思源黑体旧字形 Normal" panose="020B0400000000000000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56982" y="2765002"/>
            <a:ext cx="904799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Bcache</a:t>
            </a:r>
            <a:endParaRPr kumimoji="1"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魂59号-创粗黑" panose="00000500000000000000" charset="-122"/>
              <a:sym typeface="思源黑体旧字形 Normal" panose="020B0400000000000000" pitchFamily="34" charset="-128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517553" y="4319693"/>
            <a:ext cx="4382347" cy="60960"/>
            <a:chOff x="3368" y="4900"/>
            <a:chExt cx="5176" cy="72"/>
          </a:xfrm>
        </p:grpSpPr>
        <p:sp>
          <p:nvSpPr>
            <p:cNvPr id="20" name="矩形 19"/>
            <p:cNvSpPr/>
            <p:nvPr/>
          </p:nvSpPr>
          <p:spPr>
            <a:xfrm>
              <a:off x="5380" y="4900"/>
              <a:ext cx="1050" cy="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368" y="4900"/>
              <a:ext cx="5176" cy="72"/>
              <a:chOff x="3368" y="4900"/>
              <a:chExt cx="5176" cy="7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368" y="4900"/>
                <a:ext cx="2041" cy="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437" y="4900"/>
                <a:ext cx="1050" cy="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思源黑体旧字形 Normal" panose="020B0400000000000000" pitchFamily="34" charset="-128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7494" y="4900"/>
                <a:ext cx="1050" cy="7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  <a:sym typeface="思源黑体旧字形 Normal" panose="020B0400000000000000" pitchFamily="34" charset="-128"/>
                </a:endParaRPr>
              </a:p>
            </p:txBody>
          </p:sp>
        </p:grpSp>
      </p:grpSp>
      <p:sp>
        <p:nvSpPr>
          <p:cNvPr id="36" name="矩形 35"/>
          <p:cNvSpPr/>
          <p:nvPr/>
        </p:nvSpPr>
        <p:spPr>
          <a:xfrm>
            <a:off x="8044410" y="4557682"/>
            <a:ext cx="324227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70BCD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汇报人：胡鑫宇</a:t>
            </a:r>
            <a:endParaRPr kumimoji="1" lang="en-US" altLang="zh-CN" sz="2400" b="1" dirty="0">
              <a:solidFill>
                <a:srgbClr val="70BCD0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思源黑体旧字形 Norma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830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/>
          <p:nvPr/>
        </p:nvSpPr>
        <p:spPr>
          <a:xfrm>
            <a:off x="5443294" y="1770492"/>
            <a:ext cx="953932" cy="864096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8" name="TextBox 11"/>
          <p:cNvSpPr txBox="1"/>
          <p:nvPr/>
        </p:nvSpPr>
        <p:spPr>
          <a:xfrm>
            <a:off x="5468478" y="1854890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en-US" sz="4267">
                <a:solidFill>
                  <a:srgbClr val="FFFFFF"/>
                </a:solidFill>
                <a:latin typeface="Arial Black"/>
              </a:rPr>
              <a:t>01</a:t>
            </a:r>
            <a:endParaRPr lang="zh-CN" altLang="en-US" sz="2667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30" name="Rectangle 18"/>
          <p:cNvSpPr/>
          <p:nvPr/>
        </p:nvSpPr>
        <p:spPr>
          <a:xfrm>
            <a:off x="6697605" y="1770492"/>
            <a:ext cx="4975051" cy="864096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rgbClr val="323F4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31" name="TextBox 19"/>
          <p:cNvSpPr txBox="1"/>
          <p:nvPr/>
        </p:nvSpPr>
        <p:spPr>
          <a:xfrm>
            <a:off x="6781267" y="1854889"/>
            <a:ext cx="5138408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zh-CN" altLang="en-US" sz="3733" b="1" dirty="0">
                <a:solidFill>
                  <a:srgbClr val="FFFFFF"/>
                </a:solidFill>
                <a:latin typeface="微软雅黑"/>
                <a:ea typeface="微软雅黑"/>
              </a:rPr>
              <a:t>基础知识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2" name="Rectangle 24"/>
          <p:cNvSpPr/>
          <p:nvPr/>
        </p:nvSpPr>
        <p:spPr>
          <a:xfrm>
            <a:off x="5443293" y="3164609"/>
            <a:ext cx="95393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33" name="TextBox 25"/>
          <p:cNvSpPr txBox="1"/>
          <p:nvPr/>
        </p:nvSpPr>
        <p:spPr>
          <a:xfrm>
            <a:off x="5468477" y="3249007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en-US" sz="4267">
                <a:solidFill>
                  <a:srgbClr val="FFFFFF"/>
                </a:solidFill>
                <a:latin typeface="Arial Black"/>
              </a:rPr>
              <a:t>02</a:t>
            </a:r>
            <a:endParaRPr lang="zh-CN" altLang="en-US" sz="2667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35" name="Rectangle 26"/>
          <p:cNvSpPr/>
          <p:nvPr/>
        </p:nvSpPr>
        <p:spPr>
          <a:xfrm>
            <a:off x="6697604" y="3164609"/>
            <a:ext cx="4975051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37" name="TextBox 27"/>
          <p:cNvSpPr txBox="1"/>
          <p:nvPr/>
        </p:nvSpPr>
        <p:spPr>
          <a:xfrm>
            <a:off x="6697606" y="3249005"/>
            <a:ext cx="5222069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zh-CN" altLang="en-US" sz="3733" b="1" dirty="0">
                <a:solidFill>
                  <a:srgbClr val="FFFFFF"/>
                </a:solidFill>
                <a:latin typeface="微软雅黑"/>
                <a:ea typeface="微软雅黑"/>
              </a:rPr>
              <a:t>数据结构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8" name="Rectangle 2"/>
          <p:cNvSpPr/>
          <p:nvPr/>
        </p:nvSpPr>
        <p:spPr>
          <a:xfrm>
            <a:off x="891029" y="2634588"/>
            <a:ext cx="2922595" cy="1487458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ctr" defTabSz="1219170"/>
            <a:r>
              <a:rPr lang="zh-CN" altLang="en-US" sz="5333" b="1">
                <a:solidFill>
                  <a:srgbClr val="254061"/>
                </a:solidFill>
                <a:latin typeface="微软雅黑"/>
                <a:ea typeface="微软雅黑"/>
              </a:rPr>
              <a:t>分享内容</a:t>
            </a:r>
            <a:endParaRPr lang="en-US" sz="5333" b="1">
              <a:solidFill>
                <a:srgbClr val="254061"/>
              </a:solidFill>
              <a:latin typeface="微软雅黑"/>
              <a:ea typeface="微软雅黑"/>
            </a:endParaRPr>
          </a:p>
          <a:p>
            <a:pPr algn="ctr" defTabSz="1219170"/>
            <a:r>
              <a:rPr lang="en-US" sz="3733" b="1">
                <a:solidFill>
                  <a:srgbClr val="254061"/>
                </a:solidFill>
                <a:latin typeface="微软雅黑"/>
                <a:ea typeface="微软雅黑"/>
              </a:rPr>
              <a:t>Contents</a:t>
            </a:r>
            <a:endParaRPr lang="zh-CN" altLang="en-US" sz="3733" b="1">
              <a:solidFill>
                <a:srgbClr val="254061"/>
              </a:solidFill>
              <a:latin typeface="微软雅黑"/>
              <a:ea typeface="微软雅黑"/>
            </a:endParaRPr>
          </a:p>
        </p:txBody>
      </p:sp>
      <p:sp>
        <p:nvSpPr>
          <p:cNvPr id="41" name="Rectangle 24"/>
          <p:cNvSpPr/>
          <p:nvPr/>
        </p:nvSpPr>
        <p:spPr>
          <a:xfrm>
            <a:off x="5447111" y="4542208"/>
            <a:ext cx="95393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472295" y="4626606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en-US" sz="4267">
                <a:solidFill>
                  <a:srgbClr val="FFFFFF"/>
                </a:solidFill>
                <a:latin typeface="Arial Black"/>
              </a:rPr>
              <a:t>03</a:t>
            </a:r>
            <a:endParaRPr lang="zh-CN" altLang="en-US" sz="2667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44" name="Rectangle 26"/>
          <p:cNvSpPr/>
          <p:nvPr/>
        </p:nvSpPr>
        <p:spPr>
          <a:xfrm>
            <a:off x="6701423" y="4542208"/>
            <a:ext cx="4975051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6701424" y="4626604"/>
            <a:ext cx="5223933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zh-CN" altLang="en-US" sz="3733" b="1" dirty="0">
                <a:solidFill>
                  <a:srgbClr val="FFFFFF"/>
                </a:solidFill>
                <a:latin typeface="微软雅黑"/>
                <a:ea typeface="微软雅黑"/>
              </a:rPr>
              <a:t>函数讲解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671" y="610478"/>
            <a:ext cx="2818527" cy="5637055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rgbClr val="70B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207995" y="2505739"/>
            <a:ext cx="4574373" cy="7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1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Enter your title</a:t>
            </a: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6257200" y="340423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01 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590973" y="2226733"/>
            <a:ext cx="31809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6600" spc="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01</a:t>
            </a:r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8370480" y="341369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02 Title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6257200" y="3856654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03 Title</a:t>
            </a:r>
          </a:p>
        </p:txBody>
      </p:sp>
      <p:sp>
        <p:nvSpPr>
          <p:cNvPr id="16" name="文本框 8"/>
          <p:cNvSpPr txBox="1">
            <a:spLocks noChangeArrowheads="1"/>
          </p:cNvSpPr>
          <p:nvPr/>
        </p:nvSpPr>
        <p:spPr bwMode="auto">
          <a:xfrm>
            <a:off x="8370480" y="3866115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04 Title</a:t>
            </a:r>
          </a:p>
        </p:txBody>
      </p:sp>
      <p:sp>
        <p:nvSpPr>
          <p:cNvPr id="220" name=" 220"/>
          <p:cNvSpPr/>
          <p:nvPr/>
        </p:nvSpPr>
        <p:spPr>
          <a:xfrm rot="10800000">
            <a:off x="2820246" y="1913467"/>
            <a:ext cx="9371753" cy="3021604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5109528" y="2814639"/>
            <a:ext cx="63872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7200" b="1" spc="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基础知识</a:t>
            </a:r>
          </a:p>
        </p:txBody>
      </p:sp>
    </p:spTree>
    <p:extLst>
      <p:ext uri="{BB962C8B-B14F-4D97-AF65-F5344CB8AC3E}">
        <p14:creationId xmlns:p14="http://schemas.microsoft.com/office/powerpoint/2010/main" val="3958987954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EA5BAA-28A6-BDEB-8010-251DF75DFE02}"/>
              </a:ext>
            </a:extLst>
          </p:cNvPr>
          <p:cNvSpPr txBox="1"/>
          <p:nvPr/>
        </p:nvSpPr>
        <p:spPr>
          <a:xfrm>
            <a:off x="434788" y="585918"/>
            <a:ext cx="11322423" cy="5979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800" b="1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28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是什么？</a:t>
            </a:r>
            <a:endParaRPr lang="en-US" altLang="zh-CN" sz="28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是内核块层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，它使用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来作为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HDD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硬盘的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，从而起到加速作用。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HDD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硬盘便宜且空间更大，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速度快但更贵，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可以对两者进行中和。由于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位于文件系统和块设备驱动程序之间，因此，当文件系统需要从块设备上读取数据时，它首先试图从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中去读。如果命中，则内核就不必在去访问慢速的块设备。否则如果命中失败，也即数据不在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中，则内核从块设备上读取相应的数据块，并将其在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中缓存起来，以备下次访问之用。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r>
              <a:rPr lang="en-US" altLang="zh-CN" sz="2800" b="1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2800" b="1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采用的策略</a:t>
            </a:r>
            <a:endParaRPr lang="en-US" altLang="zh-CN" sz="2800" b="1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一般的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支持以下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种缓存策略。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writeBack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写回法：先将数据写入缓存块，然后再将数据写入后端磁盘。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AutoNum type="arabicPeriod"/>
            </a:pP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writeThrough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写穿法：数据同时写入缓存块和后端磁盘。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Times New Roman" panose="02020603050405020304" pitchFamily="18" charset="0"/>
              <a:buAutoNum type="arabicPeriod"/>
            </a:pP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writeAround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绕写法：将数据直接写入后端磁盘。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ts val="2600"/>
              </a:lnSpc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鸿蒙系统中的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支持的是回写策略，即不立刻写入后端磁盘，而是当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Bcache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块中的脏数据达到一定比率，再写入磁盘中，鸿蒙系统为脏数据回写提供了线程支持，当脏数据块达到一定比率，则启动同步线程一次性将数据同步到后端磁盘中，从而避免大量的脏数据都需要在读写时进行写穿，降低了读写性能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50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A098B5-6E40-9644-D65D-6C1A19B7659E}"/>
              </a:ext>
            </a:extLst>
          </p:cNvPr>
          <p:cNvSpPr txBox="1"/>
          <p:nvPr/>
        </p:nvSpPr>
        <p:spPr>
          <a:xfrm>
            <a:off x="434788" y="655723"/>
            <a:ext cx="11322423" cy="307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zh-CN" altLang="en-US" sz="2800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双向链表</a:t>
            </a:r>
            <a:endParaRPr lang="en-US" altLang="zh-CN" sz="2800" b="1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defRPr/>
            </a:pPr>
            <a:endParaRPr lang="en-US" altLang="zh-CN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defRPr/>
            </a:pPr>
            <a:endParaRPr lang="en-US" altLang="zh-CN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defRPr/>
            </a:pPr>
            <a:endParaRPr lang="en-US" altLang="zh-CN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defRPr/>
            </a:pPr>
            <a:endParaRPr lang="en-US" altLang="zh-CN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defRPr/>
            </a:pPr>
            <a:r>
              <a:rPr lang="zh-CN" altLang="en-US" dirty="0">
                <a:solidFill>
                  <a:srgbClr val="333333"/>
                </a:solidFill>
                <a:latin typeface="Helvetica Neue"/>
                <a:ea typeface="微软雅黑"/>
              </a:rPr>
              <a:t>双向链表也叫双链表，是链表的一种，它的每个数据结点中都有两个，分别指向直接后继和直接前驱。所以，从双向链表中的任意一个结点开始，都可以很方便地访问它的前驱结点和后继结点。鸿蒙系统的双向链表模块为用户提供下面几个接口：</a:t>
            </a:r>
            <a:endParaRPr lang="en-US" altLang="zh-CN" dirty="0">
              <a:solidFill>
                <a:srgbClr val="333333"/>
              </a:solidFill>
              <a:latin typeface="Helvetica Neue"/>
              <a:ea typeface="微软雅黑"/>
            </a:endParaRPr>
          </a:p>
          <a:p>
            <a:pPr>
              <a:lnSpc>
                <a:spcPts val="2600"/>
              </a:lnSpc>
              <a:defRPr/>
            </a:pPr>
            <a:endParaRPr lang="en-US" altLang="zh-CN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BAB6887-678E-3563-F5E1-39E93918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8" y="1370051"/>
            <a:ext cx="7677150" cy="7429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6E36758-B1BD-506A-9CD2-7F6160D65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364" y="848762"/>
            <a:ext cx="3544420" cy="13573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B5CDABA-DC5A-8904-C351-72F6E3851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788" y="3458314"/>
            <a:ext cx="81438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30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CD07EA-2457-9F8F-14D8-040D65D8E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"/>
          <a:stretch/>
        </p:blipFill>
        <p:spPr>
          <a:xfrm>
            <a:off x="255494" y="513862"/>
            <a:ext cx="8253544" cy="63441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4C3D11-4B98-974C-CC5C-17F46EDA5C83}"/>
              </a:ext>
            </a:extLst>
          </p:cNvPr>
          <p:cNvSpPr/>
          <p:nvPr/>
        </p:nvSpPr>
        <p:spPr>
          <a:xfrm>
            <a:off x="450476" y="2238934"/>
            <a:ext cx="4578724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367046-C6DF-F08C-78B4-184FE2F8CEE7}"/>
              </a:ext>
            </a:extLst>
          </p:cNvPr>
          <p:cNvSpPr txBox="1"/>
          <p:nvPr/>
        </p:nvSpPr>
        <p:spPr>
          <a:xfrm>
            <a:off x="7698441" y="3316599"/>
            <a:ext cx="329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</a:t>
            </a:r>
            <a:r>
              <a:rPr lang="en-US" altLang="zh-CN" dirty="0" err="1"/>
              <a:t>register_blockdriver</a:t>
            </a:r>
            <a:r>
              <a:rPr lang="zh-CN" altLang="en-US" dirty="0"/>
              <a:t>：注册块设备驱动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0DAE49-5F6F-C90A-4F85-3402114F2305}"/>
              </a:ext>
            </a:extLst>
          </p:cNvPr>
          <p:cNvSpPr txBox="1"/>
          <p:nvPr/>
        </p:nvSpPr>
        <p:spPr>
          <a:xfrm>
            <a:off x="50427" y="2161845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DD0C4F-72AD-B470-7D0B-F23420F892DE}"/>
              </a:ext>
            </a:extLst>
          </p:cNvPr>
          <p:cNvSpPr/>
          <p:nvPr/>
        </p:nvSpPr>
        <p:spPr>
          <a:xfrm>
            <a:off x="352985" y="4256249"/>
            <a:ext cx="4578724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71F24A-A32F-FEA6-0FF6-668EA9188687}"/>
              </a:ext>
            </a:extLst>
          </p:cNvPr>
          <p:cNvSpPr txBox="1"/>
          <p:nvPr/>
        </p:nvSpPr>
        <p:spPr>
          <a:xfrm>
            <a:off x="3245785" y="3452224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CB14F5-0746-47AB-3BB2-8E8AF8F9BEF1}"/>
              </a:ext>
            </a:extLst>
          </p:cNvPr>
          <p:cNvSpPr txBox="1"/>
          <p:nvPr/>
        </p:nvSpPr>
        <p:spPr>
          <a:xfrm>
            <a:off x="7698440" y="4102070"/>
            <a:ext cx="329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②根据</a:t>
            </a:r>
            <a:r>
              <a:rPr lang="en-US" altLang="zh-CN" dirty="0"/>
              <a:t>disk</a:t>
            </a:r>
            <a:r>
              <a:rPr lang="zh-CN" altLang="en-US" dirty="0"/>
              <a:t>设备节点将</a:t>
            </a:r>
            <a:r>
              <a:rPr lang="en-US" altLang="zh-CN" dirty="0"/>
              <a:t>disk</a:t>
            </a:r>
            <a:r>
              <a:rPr lang="zh-CN" altLang="en-US" dirty="0"/>
              <a:t>的基本设备信息初始化</a:t>
            </a:r>
            <a:r>
              <a:rPr lang="en-US" altLang="zh-CN" dirty="0" err="1"/>
              <a:t>diskInfo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6ECF45-E438-F642-D4E4-AD22D187441A}"/>
              </a:ext>
            </a:extLst>
          </p:cNvPr>
          <p:cNvSpPr/>
          <p:nvPr/>
        </p:nvSpPr>
        <p:spPr>
          <a:xfrm>
            <a:off x="713814" y="4657419"/>
            <a:ext cx="3273239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53464D-14A1-EA2D-E9CA-8B68F99791A6}"/>
              </a:ext>
            </a:extLst>
          </p:cNvPr>
          <p:cNvSpPr txBox="1"/>
          <p:nvPr/>
        </p:nvSpPr>
        <p:spPr>
          <a:xfrm>
            <a:off x="-26893" y="4179160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73D6A-5C3C-4984-6FC7-6918B906388C}"/>
              </a:ext>
            </a:extLst>
          </p:cNvPr>
          <p:cNvSpPr/>
          <p:nvPr/>
        </p:nvSpPr>
        <p:spPr>
          <a:xfrm>
            <a:off x="3623982" y="3316600"/>
            <a:ext cx="2682689" cy="223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912DDA5-79EE-8A7F-D64B-70405423D514}"/>
              </a:ext>
            </a:extLst>
          </p:cNvPr>
          <p:cNvSpPr txBox="1"/>
          <p:nvPr/>
        </p:nvSpPr>
        <p:spPr>
          <a:xfrm>
            <a:off x="182096" y="4687906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EE9C25-E292-6B76-B995-F23975D2B915}"/>
              </a:ext>
            </a:extLst>
          </p:cNvPr>
          <p:cNvSpPr txBox="1"/>
          <p:nvPr/>
        </p:nvSpPr>
        <p:spPr>
          <a:xfrm>
            <a:off x="7698440" y="4887796"/>
            <a:ext cx="329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③</a:t>
            </a:r>
            <a:r>
              <a:rPr lang="en-US" altLang="zh-CN" dirty="0" err="1"/>
              <a:t>OsDiskInitSub</a:t>
            </a:r>
            <a:r>
              <a:rPr lang="zh-CN" altLang="en-US" dirty="0"/>
              <a:t>：磁盘初始化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F20826-EC3C-C91B-7478-79F9A1B0CCA4}"/>
              </a:ext>
            </a:extLst>
          </p:cNvPr>
          <p:cNvSpPr txBox="1"/>
          <p:nvPr/>
        </p:nvSpPr>
        <p:spPr>
          <a:xfrm>
            <a:off x="7702212" y="5506487"/>
            <a:ext cx="32945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④</a:t>
            </a:r>
            <a:r>
              <a:rPr lang="en-US" altLang="zh-CN" sz="1600" dirty="0" err="1"/>
              <a:t>DiskDivideAndPartitionRegister</a:t>
            </a:r>
            <a:r>
              <a:rPr lang="zh-CN" altLang="en-US" sz="1600" dirty="0"/>
              <a:t>：磁盘注册和分区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B09CF8-7791-228D-20E1-238D7D50F727}"/>
              </a:ext>
            </a:extLst>
          </p:cNvPr>
          <p:cNvSpPr txBox="1"/>
          <p:nvPr/>
        </p:nvSpPr>
        <p:spPr>
          <a:xfrm>
            <a:off x="11104321" y="6596390"/>
            <a:ext cx="207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los_disk_init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17778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454000-F6FD-D1EB-382F-0F70ED034D52}"/>
              </a:ext>
            </a:extLst>
          </p:cNvPr>
          <p:cNvSpPr txBox="1"/>
          <p:nvPr/>
        </p:nvSpPr>
        <p:spPr>
          <a:xfrm>
            <a:off x="337068" y="557998"/>
            <a:ext cx="11322423" cy="6065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  <a:defRPr/>
            </a:pPr>
            <a:r>
              <a:rPr lang="zh-CN" altLang="en-US" sz="2800" b="1" kern="100" dirty="0">
                <a:solidFill>
                  <a:srgbClr val="000000"/>
                </a:solidFill>
                <a:cs typeface="Times New Roman" panose="02020603050405020304" pitchFamily="18" charset="0"/>
              </a:rPr>
              <a:t>红黑树</a:t>
            </a:r>
            <a:endParaRPr lang="en-US" altLang="zh-CN" sz="2800" b="1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defRPr/>
            </a:pPr>
            <a:endParaRPr lang="en-US" altLang="zh-CN" kern="1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defRPr/>
            </a:pPr>
            <a:r>
              <a:rPr lang="zh-CN" altLang="en-US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要理解红黑树，首先要理解二叉查找树，其特点是：</a:t>
            </a:r>
            <a:endParaRPr lang="en-US" altLang="zh-CN" kern="100" dirty="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</a:pP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．左子树上所有结点的值均小于或等于它的根结点的值。</a:t>
            </a:r>
          </a:p>
          <a:p>
            <a:pPr>
              <a:lnSpc>
                <a:spcPts val="2600"/>
              </a:lnSpc>
            </a:pP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．右子树上所有结点的值均大于或等于它的根结点的值。</a:t>
            </a:r>
          </a:p>
          <a:p>
            <a:pPr>
              <a:lnSpc>
                <a:spcPts val="2600"/>
              </a:lnSpc>
            </a:pP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．左、右子树也分别为二叉排序树。</a:t>
            </a: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lnSpc>
                <a:spcPts val="2600"/>
              </a:lnSpc>
            </a:pPr>
            <a:endParaRPr lang="en-US" altLang="zh-CN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lnSpc>
                <a:spcPts val="26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但 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BST 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的特点是在操作过程中容易失去平衡，数在插入的时候会导致树倾斜，不同的插入顺序会导致树的高度不一样，而树的高度直接的影响了树的查找效率。理想的高度是</a:t>
            </a:r>
            <a:r>
              <a:rPr lang="en-US" altLang="zh-CN" dirty="0" err="1">
                <a:solidFill>
                  <a:srgbClr val="000000"/>
                </a:solidFill>
                <a:latin typeface="微软雅黑"/>
                <a:ea typeface="微软雅黑"/>
              </a:rPr>
              <a:t>logN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，最坏的情况是所有的节点都在一条斜线上，这样的树的高度为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。基于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BST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存在的问题，一种新的树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平衡二叉查找树即红黑树，它在插入和删除的时候，会通过旋转操作将高度保持在</a:t>
            </a:r>
            <a:r>
              <a:rPr lang="en-US" altLang="zh-CN" dirty="0" err="1">
                <a:solidFill>
                  <a:srgbClr val="000000"/>
                </a:solidFill>
                <a:latin typeface="微软雅黑"/>
                <a:ea typeface="微软雅黑"/>
              </a:rPr>
              <a:t>logN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。</a:t>
            </a:r>
          </a:p>
          <a:p>
            <a:pPr>
              <a:lnSpc>
                <a:spcPts val="2600"/>
              </a:lnSpc>
              <a:defRPr/>
            </a:pPr>
            <a:r>
              <a:rPr lang="zh-CN" altLang="en-US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红黑树有以下几个特点：</a:t>
            </a:r>
          </a:p>
          <a:p>
            <a:pPr>
              <a:lnSpc>
                <a:spcPts val="2600"/>
              </a:lnSpc>
              <a:defRPr/>
            </a:pPr>
            <a:r>
              <a:rPr lang="en-US" altLang="zh-CN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．任何一个节点都有颜色，黑色或者红色。</a:t>
            </a:r>
          </a:p>
          <a:p>
            <a:pPr>
              <a:lnSpc>
                <a:spcPts val="2600"/>
              </a:lnSpc>
              <a:defRPr/>
            </a:pPr>
            <a:r>
              <a:rPr lang="en-US" altLang="zh-CN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．根节点是黑色的。</a:t>
            </a:r>
          </a:p>
          <a:p>
            <a:pPr>
              <a:lnSpc>
                <a:spcPts val="2600"/>
              </a:lnSpc>
              <a:defRPr/>
            </a:pPr>
            <a:r>
              <a:rPr lang="en-US" altLang="zh-CN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．父子节点之间不能出现两个连续的红节点。</a:t>
            </a:r>
          </a:p>
          <a:p>
            <a:pPr>
              <a:lnSpc>
                <a:spcPts val="2600"/>
              </a:lnSpc>
              <a:defRPr/>
            </a:pPr>
            <a:r>
              <a:rPr lang="en-US" altLang="zh-CN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．任何一个节点向下遍历到其子孙的叶子节点，所经过的黑节点个数必须相等。</a:t>
            </a:r>
          </a:p>
          <a:p>
            <a:pPr>
              <a:lnSpc>
                <a:spcPts val="2600"/>
              </a:lnSpc>
              <a:defRPr/>
            </a:pPr>
            <a:r>
              <a:rPr lang="en-US" altLang="zh-CN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5</a:t>
            </a:r>
            <a:r>
              <a:rPr lang="zh-CN" altLang="en-US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．空节点被认为是黑色的。</a:t>
            </a:r>
          </a:p>
          <a:p>
            <a:pPr>
              <a:lnSpc>
                <a:spcPts val="2600"/>
              </a:lnSpc>
              <a:defRPr/>
            </a:pPr>
            <a:r>
              <a:rPr lang="en-US" altLang="zh-CN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6</a:t>
            </a:r>
            <a:r>
              <a:rPr lang="zh-CN" altLang="en-US" kern="100" dirty="0">
                <a:solidFill>
                  <a:srgbClr val="000000"/>
                </a:solidFill>
                <a:latin typeface="微软雅黑"/>
                <a:ea typeface="微软雅黑"/>
                <a:cs typeface="Times New Roman" panose="02020603050405020304" pitchFamily="18" charset="0"/>
              </a:rPr>
              <a:t>．从根到叶子的最长的可能路径不多于最短的可能路径的两倍长。</a:t>
            </a:r>
            <a:endParaRPr lang="en-US" altLang="zh-CN" kern="100" dirty="0">
              <a:solidFill>
                <a:srgbClr val="000000"/>
              </a:solidFill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E8F83A2-619C-ADF3-F0E8-BA3005FD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63" y="557998"/>
            <a:ext cx="4177553" cy="23033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63C934-E086-A98A-F59E-05D65DD86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731" y="4439716"/>
            <a:ext cx="3642549" cy="18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85961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671" y="610478"/>
            <a:ext cx="2818527" cy="5637055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rgbClr val="70B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207995" y="2505739"/>
            <a:ext cx="4574373" cy="7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1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Enter your title</a:t>
            </a: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6257200" y="340423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01 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590973" y="2226733"/>
            <a:ext cx="31809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6600" spc="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02</a:t>
            </a:r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8370480" y="341369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02 Title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6257200" y="3856654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03 Title</a:t>
            </a:r>
          </a:p>
        </p:txBody>
      </p:sp>
      <p:sp>
        <p:nvSpPr>
          <p:cNvPr id="16" name="文本框 8"/>
          <p:cNvSpPr txBox="1">
            <a:spLocks noChangeArrowheads="1"/>
          </p:cNvSpPr>
          <p:nvPr/>
        </p:nvSpPr>
        <p:spPr bwMode="auto">
          <a:xfrm>
            <a:off x="8370480" y="3866115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04 Title</a:t>
            </a:r>
          </a:p>
        </p:txBody>
      </p:sp>
      <p:sp>
        <p:nvSpPr>
          <p:cNvPr id="220" name=" 220"/>
          <p:cNvSpPr/>
          <p:nvPr/>
        </p:nvSpPr>
        <p:spPr>
          <a:xfrm rot="10800000">
            <a:off x="2820246" y="1902758"/>
            <a:ext cx="9371082" cy="3041775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4975058" y="2850241"/>
            <a:ext cx="732900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6600" b="1" spc="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184810197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D7972DA-8B57-761E-23F7-739B1A504E5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3825" y="288220"/>
            <a:ext cx="4817745" cy="7931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OsBcacheBlock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773443-A74F-D8CB-5685-56CCB4F45C6E}"/>
              </a:ext>
            </a:extLst>
          </p:cNvPr>
          <p:cNvSpPr txBox="1"/>
          <p:nvPr/>
        </p:nvSpPr>
        <p:spPr>
          <a:xfrm>
            <a:off x="321310" y="1081335"/>
            <a:ext cx="11367135" cy="5639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typedef struct {</a:t>
            </a: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LOS_DL_LIST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listNode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双向链表，存储块节点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   </a:t>
            </a: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LOS_DL_LIST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numNode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双向链表，存储块号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struct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rb_node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rbNode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红黑树节点，关联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block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块，实现快速查找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 </a:t>
            </a: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UINT64 num;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块号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            </a:t>
            </a: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</a:t>
            </a:r>
            <a:r>
              <a:rPr lang="en-US" altLang="zh-CN" dirty="0">
                <a:solidFill>
                  <a:srgbClr val="FF0000"/>
                </a:solidFill>
                <a:latin typeface="Arial"/>
                <a:ea typeface="微软雅黑"/>
              </a:rPr>
              <a:t>UINT32 flag[BCACHE_BLOCK_FLAGS]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该块的扇区使用情况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UINT32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pgHit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命中信号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UINT8 *data;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该块存放的数据地址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BOOL modified;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该块是否被修改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BOOL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readFlag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该块是否从外设中读取数据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BOOL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readBuff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该块是写缓冲块还是读缓冲块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BOOL used;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该块是否正在被使用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</a:t>
            </a: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BOOL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allDirty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该块是否全为脏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}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OsBcacheBlock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;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3E224C-4C54-356F-884F-306DAA880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505" y="3220650"/>
            <a:ext cx="5996940" cy="7874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E5D562B-A998-56B1-C6DC-7599A196B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505" y="4008050"/>
            <a:ext cx="5996305" cy="44958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51E145D-898C-B920-D874-262CBFAAE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505" y="4457630"/>
            <a:ext cx="3034665" cy="2203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8A82820-C73B-BD86-52F1-5E6D2DCB6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505" y="4631620"/>
            <a:ext cx="482981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2831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35491C3-6FF3-8A8B-435A-96A4BB9EBBB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3825" y="288220"/>
            <a:ext cx="3397885" cy="79311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OsBcache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3B64EE4-7BB8-CCAE-C07F-3650F65DE9D4}"/>
              </a:ext>
            </a:extLst>
          </p:cNvPr>
          <p:cNvSpPr txBox="1"/>
          <p:nvPr/>
        </p:nvSpPr>
        <p:spPr>
          <a:xfrm>
            <a:off x="321310" y="1081335"/>
            <a:ext cx="11539220" cy="56394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typedef struct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tagOsBcache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{</a:t>
            </a: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VOID *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priv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私有数据，用来挂载外设的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Vnode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节点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     UINT8 *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rwBuffer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读写缓冲区</a:t>
            </a:r>
            <a:endParaRPr lang="en-US" altLang="zh-CN" sz="1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LOS_DL_LIST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listHead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块节点双向链表的头节点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  	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pthread_mutex_t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bcacheMutex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bcache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锁</a:t>
            </a:r>
            <a:endParaRPr lang="en-US" altLang="zh-CN" sz="1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LOS_DL_LIST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numHead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块号节点双向链表的头节点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EVENT_CB_S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bcacheEvent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bcache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的事件对象</a:t>
            </a:r>
            <a:endParaRPr lang="en-US" altLang="zh-CN" sz="1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struct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rb_root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rbRoot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红黑树的根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		UINT32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modifiedBlock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被修改过的块数目</a:t>
            </a:r>
            <a:endParaRPr lang="en-US" altLang="zh-CN" sz="1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UINT32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blockSize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块大小（字节数）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     		#ifdef LOSCFG_FS_FAT_CACHE_SYNC_THREAD</a:t>
            </a: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UINT32 blockSizeLog2;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块大小的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log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值，用于移位操作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   UINT32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syncTaskId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同步任务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id</a:t>
            </a: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UINT64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blockCount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外设之中的块数量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     		#endif</a:t>
            </a: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UINT32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sectorSize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外设的扇区大小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     		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OsBcacheBlock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*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wStart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写开始的块</a:t>
            </a:r>
            <a:endParaRPr lang="en-US" altLang="zh-CN" sz="1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UINT32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sectorPerBlock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每一块的扇区数量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 	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OsBcacheBlock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*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wEnd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写结束的块</a:t>
            </a:r>
            <a:endParaRPr lang="en-US" altLang="zh-CN" sz="1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UINT8 *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memStart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起始地址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       			UINT64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sumNum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块号总和，用来检验该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bcache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是否正确</a:t>
            </a:r>
            <a:endParaRPr lang="en-US" altLang="zh-CN" sz="1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UINT32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prereadTaskId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预读任务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id        		UINT32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nBlock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目前已有的块数目</a:t>
            </a:r>
            <a:endParaRPr lang="en-US" altLang="zh-CN" sz="16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UINT64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curBlockNum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预读块号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    		}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OsBcache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</a:t>
            </a: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LOS_DL_LIST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freeListHead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存储空闲块的双向链表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</a:t>
            </a: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BcacheReadFun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breadFun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读外设块数据的函数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  </a:t>
            </a: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BcacheWriteFun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bwriteFun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写外设块数据的函数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</a:t>
            </a:r>
          </a:p>
          <a:p>
            <a:pPr>
              <a:lnSpc>
                <a:spcPts val="256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BcachePrereadFun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Arial"/>
                <a:ea typeface="微软雅黑"/>
              </a:rPr>
              <a:t>prereadFun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微软雅黑"/>
              </a:rPr>
              <a:t>; - </a:t>
            </a:r>
            <a:r>
              <a:rPr lang="zh-CN" altLang="en-US" sz="1600" dirty="0">
                <a:solidFill>
                  <a:srgbClr val="000000"/>
                </a:solidFill>
                <a:latin typeface="Arial"/>
                <a:ea typeface="微软雅黑"/>
              </a:rPr>
              <a:t>预读取数据的函数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</a:p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2896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 16"/>
          <p:cNvSpPr/>
          <p:nvPr/>
        </p:nvSpPr>
        <p:spPr>
          <a:xfrm>
            <a:off x="671" y="610478"/>
            <a:ext cx="2818527" cy="5637055"/>
          </a:xfrm>
          <a:custGeom>
            <a:avLst/>
            <a:gdLst>
              <a:gd name="connsiteX0" fmla="*/ 0 w 2972991"/>
              <a:gd name="connsiteY0" fmla="*/ 0 h 5945983"/>
              <a:gd name="connsiteX1" fmla="*/ 2972991 w 2972991"/>
              <a:gd name="connsiteY1" fmla="*/ 2972992 h 5945983"/>
              <a:gd name="connsiteX2" fmla="*/ 0 w 2972991"/>
              <a:gd name="connsiteY2" fmla="*/ 5945983 h 594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991" h="5945983">
                <a:moveTo>
                  <a:pt x="0" y="0"/>
                </a:moveTo>
                <a:lnTo>
                  <a:pt x="2972991" y="2972992"/>
                </a:lnTo>
                <a:lnTo>
                  <a:pt x="0" y="5945983"/>
                </a:lnTo>
                <a:close/>
              </a:path>
            </a:pathLst>
          </a:custGeom>
          <a:solidFill>
            <a:srgbClr val="70B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5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/>
            </a:endParaRP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207995" y="2505739"/>
            <a:ext cx="4574373" cy="73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1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Enter your title</a:t>
            </a: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6257200" y="340423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01 Title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-590973" y="2226733"/>
            <a:ext cx="3180927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6600" spc="8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03</a:t>
            </a:r>
          </a:p>
        </p:txBody>
      </p:sp>
      <p:sp>
        <p:nvSpPr>
          <p:cNvPr id="14" name="文本框 8"/>
          <p:cNvSpPr txBox="1">
            <a:spLocks noChangeArrowheads="1"/>
          </p:cNvSpPr>
          <p:nvPr/>
        </p:nvSpPr>
        <p:spPr bwMode="auto">
          <a:xfrm>
            <a:off x="8370480" y="3413699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02 Title</a:t>
            </a:r>
          </a:p>
        </p:txBody>
      </p:sp>
      <p:sp>
        <p:nvSpPr>
          <p:cNvPr id="15" name="文本框 8"/>
          <p:cNvSpPr txBox="1">
            <a:spLocks noChangeArrowheads="1"/>
          </p:cNvSpPr>
          <p:nvPr/>
        </p:nvSpPr>
        <p:spPr bwMode="auto">
          <a:xfrm>
            <a:off x="6257200" y="3856654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03 Title</a:t>
            </a:r>
          </a:p>
        </p:txBody>
      </p:sp>
      <p:sp>
        <p:nvSpPr>
          <p:cNvPr id="16" name="文本框 8"/>
          <p:cNvSpPr txBox="1">
            <a:spLocks noChangeArrowheads="1"/>
          </p:cNvSpPr>
          <p:nvPr/>
        </p:nvSpPr>
        <p:spPr bwMode="auto">
          <a:xfrm>
            <a:off x="8370480" y="3866115"/>
            <a:ext cx="1893517" cy="44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275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/>
              </a:rPr>
              <a:t>04 Title</a:t>
            </a:r>
          </a:p>
        </p:txBody>
      </p:sp>
      <p:sp>
        <p:nvSpPr>
          <p:cNvPr id="220" name=" 220"/>
          <p:cNvSpPr/>
          <p:nvPr/>
        </p:nvSpPr>
        <p:spPr>
          <a:xfrm rot="10800000">
            <a:off x="2820247" y="1913467"/>
            <a:ext cx="9359053" cy="303106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solidFill>
                <a:srgbClr val="FFFFFF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5109528" y="2814639"/>
            <a:ext cx="7081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7200" b="1" spc="400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思源黑体旧字形 Normal" panose="020B0400000000000000" pitchFamily="34" charset="-128"/>
              </a:rPr>
              <a:t>函数讲解</a:t>
            </a:r>
          </a:p>
        </p:txBody>
      </p:sp>
    </p:spTree>
    <p:extLst>
      <p:ext uri="{BB962C8B-B14F-4D97-AF65-F5344CB8AC3E}">
        <p14:creationId xmlns:p14="http://schemas.microsoft.com/office/powerpoint/2010/main" val="60617604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4E2B363-3B9F-7716-B45A-0824ECC2D32B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3825" y="231045"/>
            <a:ext cx="3397885" cy="7575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FindFlagPos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323AB8B-08BE-AD84-FED7-04926895B2F6}"/>
              </a:ext>
            </a:extLst>
          </p:cNvPr>
          <p:cNvSpPr txBox="1"/>
          <p:nvPr/>
        </p:nvSpPr>
        <p:spPr>
          <a:xfrm>
            <a:off x="321310" y="1054640"/>
            <a:ext cx="11638280" cy="5701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 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函数目的：获取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flag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数组中</a:t>
            </a:r>
          </a:p>
          <a:p>
            <a:pPr lvl="8" indent="457200">
              <a:lnSpc>
                <a:spcPts val="2560"/>
              </a:lnSpc>
            </a:pP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连续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的范围。</a:t>
            </a:r>
          </a:p>
          <a:p>
            <a:pPr lvl="8" indent="457200">
              <a:lnSpc>
                <a:spcPts val="2560"/>
              </a:lnSpc>
            </a:pPr>
            <a:endParaRPr lang="en-US" altLang="zh-CN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若从头到尾都没有碰到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，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</a:t>
            </a:r>
          </a:p>
          <a:p>
            <a:pPr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   				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则给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start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赋值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；若碰到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1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后</a:t>
            </a:r>
          </a:p>
          <a:p>
            <a:pPr lvl="8" indent="457200"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没有再碰到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0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，则给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end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赋值</a:t>
            </a:r>
          </a:p>
          <a:p>
            <a:pPr lvl="8" indent="457200"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为数组的最后一位。</a:t>
            </a:r>
          </a:p>
          <a:p>
            <a:pPr lvl="8" indent="457200"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这里的赋值操作采用的是移</a:t>
            </a:r>
          </a:p>
          <a:p>
            <a:pPr lvl="8" indent="457200"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位操作，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i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代表的是数组元素</a:t>
            </a:r>
          </a:p>
          <a:p>
            <a:pPr lvl="8" indent="457200"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的下标，一个数组元素为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32</a:t>
            </a:r>
          </a:p>
          <a:p>
            <a:pPr lvl="8" indent="457200"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位，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i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左移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5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位，即乘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32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，再</a:t>
            </a:r>
          </a:p>
          <a:p>
            <a:pPr lvl="8" indent="457200">
              <a:lnSpc>
                <a:spcPts val="2560"/>
              </a:lnSpc>
            </a:pP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 					     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加上</a:t>
            </a:r>
            <a:r>
              <a:rPr lang="en-US" altLang="zh-CN">
                <a:solidFill>
                  <a:srgbClr val="000000"/>
                </a:solidFill>
                <a:latin typeface="Arial"/>
                <a:ea typeface="微软雅黑"/>
              </a:rPr>
              <a:t>j</a:t>
            </a:r>
            <a:r>
              <a:rPr lang="zh-CN" altLang="en-US">
                <a:solidFill>
                  <a:srgbClr val="000000"/>
                </a:solidFill>
                <a:latin typeface="Arial"/>
                <a:ea typeface="微软雅黑"/>
              </a:rPr>
              <a:t>，即可得到当前的位数。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580E22A-5AB5-EAE9-2A35-BA7DF535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410"/>
          <a:stretch>
            <a:fillRect/>
          </a:stretch>
        </p:blipFill>
        <p:spPr>
          <a:xfrm>
            <a:off x="5487670" y="1054640"/>
            <a:ext cx="3455035" cy="500634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4E2CA5B-1AE7-624F-A3F7-6D64E6455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10" y="932085"/>
            <a:ext cx="5154295" cy="350964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58D8F73-7DBD-C247-0575-CD0D0DB03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310" y="4441730"/>
            <a:ext cx="4565650" cy="14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04538"/>
      </p:ext>
    </p:extLst>
  </p:cSld>
  <p:clrMapOvr>
    <a:masterClrMapping/>
  </p:clrMapOvr>
  <p:transition spd="slow">
    <p:randomBar dir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062C9460-EA1A-2AC3-1482-A38E666C2B03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23825" y="251985"/>
            <a:ext cx="3397885" cy="7575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FindFlagPos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ACF88A-53DE-4DD6-DE7B-7F7AD71B090C}"/>
              </a:ext>
            </a:extLst>
          </p:cNvPr>
          <p:cNvSpPr txBox="1"/>
          <p:nvPr/>
        </p:nvSpPr>
        <p:spPr>
          <a:xfrm>
            <a:off x="321310" y="1075580"/>
            <a:ext cx="11638280" cy="5701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   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情况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：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00000000 00000000 00000000 00000000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00000000 00000000 00000000 00000000 start = 0,end =0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情况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：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00000000 11111111   11111111   11111111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11110000  00000000 00000000 00000000 start = 8,end = 36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情况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：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00000000 00000000 00000000 00000000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00000000 11111111   11111111   11111111   start = 40, end = 64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情况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：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00000000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11111110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00000111 00000000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        00000000 00000000 00000000 00000000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错误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656DBD1-4CA9-CBFE-1794-0F857E048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" y="953025"/>
            <a:ext cx="5154295" cy="350964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B0D6CCD-87B2-8CC0-74B4-71EBB7C6A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10" y="4462670"/>
            <a:ext cx="4565650" cy="14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8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23A51D5-7063-6B08-A1A1-11FC1282C07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0" y="370649"/>
            <a:ext cx="4180205" cy="7575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BcacheGetFlag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24FF90E-C6CA-5FB8-03CD-AC331B6EB72D}"/>
              </a:ext>
            </a:extLst>
          </p:cNvPr>
          <p:cNvSpPr txBox="1"/>
          <p:nvPr/>
        </p:nvSpPr>
        <p:spPr>
          <a:xfrm>
            <a:off x="0" y="1128204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函数目的：为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block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中未读入数据的扇区从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从外设中读取数据。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73E4D66-6D38-1535-C4E5-4CF12991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8204"/>
            <a:ext cx="5626322" cy="489039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E91F44B-64B4-9995-2233-1702EDBF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162" y="1748934"/>
            <a:ext cx="4833539" cy="238027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454D313-4FD4-52D6-1FCE-7E8E07A07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701" y="2373694"/>
            <a:ext cx="4392899" cy="351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2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7B73F54-EBA2-9C70-68D3-224E340E71D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0" y="279905"/>
            <a:ext cx="4180205" cy="7575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BcacheGetFlag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78D97F5-A555-ADDE-B29F-9F14EC73B65C}"/>
              </a:ext>
            </a:extLst>
          </p:cNvPr>
          <p:cNvSpPr txBox="1"/>
          <p:nvPr/>
        </p:nvSpPr>
        <p:spPr>
          <a:xfrm>
            <a:off x="0" y="1037460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</a:t>
            </a:r>
          </a:p>
          <a:p>
            <a:pPr lvl="8" indent="457200">
              <a:lnSpc>
                <a:spcPts val="2560"/>
              </a:lnSpc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  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val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 = ~(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val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 &lt;&lt; n)</a:t>
            </a:r>
          </a:p>
          <a:p>
            <a:pPr lvl="8" indent="457200">
              <a:lnSpc>
                <a:spcPts val="256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   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假设第一次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val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=00011111 11111111 11111111 11111000</a:t>
            </a:r>
          </a:p>
          <a:p>
            <a:pPr lvl="8" indent="457200">
              <a:lnSpc>
                <a:spcPts val="256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   n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=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3,start = 0,sectorPos = 3</a:t>
            </a:r>
          </a:p>
          <a:p>
            <a:pPr lvl="8" indent="457200">
              <a:lnSpc>
                <a:spcPts val="256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   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结束后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val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=00000000 00000000 00000000 00111111</a:t>
            </a:r>
          </a:p>
          <a:p>
            <a:pPr lvl="8" indent="457200">
              <a:lnSpc>
                <a:spcPts val="256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   n = 26,sectorPos = 29,f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为奇数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直接跳入检验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,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不进行读取</a:t>
            </a: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   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结束后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val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=00000011 11111111 11111111 11111111</a:t>
            </a:r>
          </a:p>
          <a:p>
            <a:pPr lvl="8" indent="457200">
              <a:lnSpc>
                <a:spcPts val="256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   n = 6,sectorPos = 35 &gt; 32,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进行掐尾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,start=29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再将剩下三位读取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00AC715-DBFD-0315-5883-65FF0D4C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7460"/>
            <a:ext cx="6615953" cy="54075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8B82E3-75E7-8732-35BE-366EFBE21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205" y="1037460"/>
            <a:ext cx="6221310" cy="30636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D238E3B-B866-9166-8F24-BF15811CCA4B}"/>
              </a:ext>
            </a:extLst>
          </p:cNvPr>
          <p:cNvSpPr/>
          <p:nvPr/>
        </p:nvSpPr>
        <p:spPr>
          <a:xfrm>
            <a:off x="3621741" y="4538327"/>
            <a:ext cx="1030941" cy="20618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04816A8-B833-B7B3-17A8-2EFA3B4CABAD}"/>
              </a:ext>
            </a:extLst>
          </p:cNvPr>
          <p:cNvSpPr/>
          <p:nvPr/>
        </p:nvSpPr>
        <p:spPr>
          <a:xfrm>
            <a:off x="1075765" y="6026468"/>
            <a:ext cx="1380564" cy="1570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83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5B3F80E8-B5EC-55D9-96FB-414B565A953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0" y="245005"/>
            <a:ext cx="4180205" cy="7575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 fontScale="9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BcacheSetFlag</a:t>
            </a: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6E36FEA-E2BE-6358-7DBB-CFEA5E217F0B}"/>
              </a:ext>
            </a:extLst>
          </p:cNvPr>
          <p:cNvSpPr txBox="1"/>
          <p:nvPr/>
        </p:nvSpPr>
        <p:spPr>
          <a:xfrm>
            <a:off x="0" y="1002560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函数目的：将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block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的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flag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数组从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start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开始，长度为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num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的位设置为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。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4275AC5-A626-60F1-AEA6-2877DECE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2" y="1002560"/>
            <a:ext cx="6000471" cy="34417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3724C47-FD20-7B06-5634-F8659E3FF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486" y="2025246"/>
            <a:ext cx="4333875" cy="46386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158A81D-3B5F-8354-7094-66F914A5605A}"/>
              </a:ext>
            </a:extLst>
          </p:cNvPr>
          <p:cNvSpPr txBox="1"/>
          <p:nvPr/>
        </p:nvSpPr>
        <p:spPr>
          <a:xfrm>
            <a:off x="158282" y="4475306"/>
            <a:ext cx="5937718" cy="1397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60"/>
              </a:lnSpc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start = 10, num = 32,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则初始时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= 0, j = 10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将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flag[0]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的第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10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31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位设置为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，采用或操作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此时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j = 32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，表示到下一个数组元素，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++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，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j=0</a:t>
            </a:r>
          </a:p>
          <a:p>
            <a:pPr>
              <a:lnSpc>
                <a:spcPts val="2560"/>
              </a:lnSpc>
            </a:pP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将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flag[1]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的第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9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位设置为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1</a:t>
            </a:r>
            <a:endParaRPr lang="zh-CN" altLang="en-US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66450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9F31BE5-4F4F-FB4B-4E0B-92DA99D2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r="6671"/>
          <a:stretch/>
        </p:blipFill>
        <p:spPr>
          <a:xfrm>
            <a:off x="193721" y="1508393"/>
            <a:ext cx="6225989" cy="40832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7BC886-8959-7C74-9D7F-27DB20249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21"/>
          <a:stretch/>
        </p:blipFill>
        <p:spPr>
          <a:xfrm>
            <a:off x="6743420" y="835259"/>
            <a:ext cx="2902303" cy="13462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D4843D-9CB7-514A-2103-CA136686C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420" y="2584774"/>
            <a:ext cx="5448580" cy="19304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39433-FFC3-1270-5658-30E91DF57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420" y="4792917"/>
            <a:ext cx="3492679" cy="99700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A4BA16-6925-035C-E208-03C1052EE7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0089"/>
          <a:stretch/>
        </p:blipFill>
        <p:spPr>
          <a:xfrm>
            <a:off x="2367997" y="2584774"/>
            <a:ext cx="3492680" cy="380023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190C325-3BBA-748B-54BC-BCEED0553BD1}"/>
              </a:ext>
            </a:extLst>
          </p:cNvPr>
          <p:cNvSpPr/>
          <p:nvPr/>
        </p:nvSpPr>
        <p:spPr>
          <a:xfrm>
            <a:off x="7207624" y="739588"/>
            <a:ext cx="1149723" cy="328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5814005-D3AB-1B01-49B2-4E9FD6AEF8C0}"/>
              </a:ext>
            </a:extLst>
          </p:cNvPr>
          <p:cNvSpPr/>
          <p:nvPr/>
        </p:nvSpPr>
        <p:spPr>
          <a:xfrm>
            <a:off x="10508876" y="3866029"/>
            <a:ext cx="732866" cy="1546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E19821-5061-18A4-1965-18192B121DDD}"/>
              </a:ext>
            </a:extLst>
          </p:cNvPr>
          <p:cNvSpPr/>
          <p:nvPr/>
        </p:nvSpPr>
        <p:spPr>
          <a:xfrm>
            <a:off x="7259171" y="2483824"/>
            <a:ext cx="2005853" cy="366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361CEB-3DB0-4999-0A95-8FBA470AA8AD}"/>
              </a:ext>
            </a:extLst>
          </p:cNvPr>
          <p:cNvSpPr/>
          <p:nvPr/>
        </p:nvSpPr>
        <p:spPr>
          <a:xfrm>
            <a:off x="7259171" y="5056094"/>
            <a:ext cx="876300" cy="23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2B9ABCF-124A-611A-0824-DAEFD4B28DF5}"/>
              </a:ext>
            </a:extLst>
          </p:cNvPr>
          <p:cNvCxnSpPr/>
          <p:nvPr/>
        </p:nvCxnSpPr>
        <p:spPr>
          <a:xfrm>
            <a:off x="8411135" y="948018"/>
            <a:ext cx="2467536" cy="291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B701961-CCAD-C711-02FC-C909A9FE2648}"/>
              </a:ext>
            </a:extLst>
          </p:cNvPr>
          <p:cNvCxnSpPr>
            <a:cxnSpLocks/>
          </p:cNvCxnSpPr>
          <p:nvPr/>
        </p:nvCxnSpPr>
        <p:spPr>
          <a:xfrm>
            <a:off x="7977609" y="2865182"/>
            <a:ext cx="184756" cy="2251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40B1AE10-BA22-7831-9553-E181CCF01992}"/>
              </a:ext>
            </a:extLst>
          </p:cNvPr>
          <p:cNvSpPr/>
          <p:nvPr/>
        </p:nvSpPr>
        <p:spPr>
          <a:xfrm>
            <a:off x="2719389" y="4781331"/>
            <a:ext cx="1228586" cy="194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52FB5CA-36BA-4E7F-BCFA-ED5F7B8E53B8}"/>
              </a:ext>
            </a:extLst>
          </p:cNvPr>
          <p:cNvCxnSpPr>
            <a:cxnSpLocks/>
          </p:cNvCxnSpPr>
          <p:nvPr/>
        </p:nvCxnSpPr>
        <p:spPr>
          <a:xfrm flipH="1">
            <a:off x="4001763" y="4881283"/>
            <a:ext cx="2662517" cy="20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2D45781-7F95-E702-941D-691CA13F5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15" y="873674"/>
            <a:ext cx="6422265" cy="392673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839AC5F-B382-1A36-A017-377CEEC26ED2}"/>
              </a:ext>
            </a:extLst>
          </p:cNvPr>
          <p:cNvSpPr txBox="1"/>
          <p:nvPr/>
        </p:nvSpPr>
        <p:spPr>
          <a:xfrm>
            <a:off x="9838764" y="6596390"/>
            <a:ext cx="2353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los_disk_init</a:t>
            </a:r>
            <a:r>
              <a:rPr lang="en-US" altLang="zh-CN" sz="1100" dirty="0"/>
              <a:t>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register_blockdriver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06870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D38B306-0443-D107-3FD8-D2693056325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258965"/>
            <a:ext cx="4312024" cy="7575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rm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BcacheInitBlock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032D043-F100-2E17-50FC-21AC0B49E514}"/>
              </a:ext>
            </a:extLst>
          </p:cNvPr>
          <p:cNvSpPr txBox="1"/>
          <p:nvPr/>
        </p:nvSpPr>
        <p:spPr>
          <a:xfrm>
            <a:off x="0" y="1016520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      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函数目的：块设备缓存初始化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	           ALIGN_DISP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的作用：向上补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	      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齐为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64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的倍数，所需的差值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	      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例如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:ALIGN_DISP(38) = 64 – 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	           38 = 26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。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	           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减去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DMA_ALLGN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的目的：为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	           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dataMem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实现对齐留下空间</a:t>
            </a: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			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A7E90A-38CB-49FB-7B51-D4332C67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520"/>
            <a:ext cx="4831976" cy="5135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75955E-A7F6-379C-BE1D-79E99AF3E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976" y="946003"/>
            <a:ext cx="4181421" cy="37596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C07370A-FA7B-5AC2-F344-A0B03DC26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975" y="4776163"/>
            <a:ext cx="7158217" cy="159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3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B53735E-FE37-676D-ED94-88D4BF9E24C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419511"/>
            <a:ext cx="5818094" cy="76772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BlockCacheDrvCreate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9E259FF-70C8-89A4-2EBF-C24A4C1C8791}"/>
              </a:ext>
            </a:extLst>
          </p:cNvPr>
          <p:cNvSpPr txBox="1"/>
          <p:nvPr/>
        </p:nvSpPr>
        <p:spPr>
          <a:xfrm>
            <a:off x="0" y="1177066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           			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618C3B8-06FB-927E-60BA-5FD73632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135" y="1146968"/>
            <a:ext cx="6038571" cy="166944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8E3A37-F537-7D38-8A1B-8B313EB8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135" y="2852835"/>
            <a:ext cx="6038571" cy="152088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681240-7B01-AA15-13C2-03F07908E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8" y="1174445"/>
            <a:ext cx="4857750" cy="3762375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366EE2E-4F7F-FA46-D112-899B0789AC9F}"/>
              </a:ext>
            </a:extLst>
          </p:cNvPr>
          <p:cNvCxnSpPr/>
          <p:nvPr/>
        </p:nvCxnSpPr>
        <p:spPr>
          <a:xfrm flipV="1">
            <a:off x="2232212" y="1387886"/>
            <a:ext cx="2979923" cy="1317812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57A6961-DC15-6511-9F67-8CA5A480777B}"/>
              </a:ext>
            </a:extLst>
          </p:cNvPr>
          <p:cNvCxnSpPr/>
          <p:nvPr/>
        </p:nvCxnSpPr>
        <p:spPr>
          <a:xfrm>
            <a:off x="2438401" y="2852835"/>
            <a:ext cx="2773734" cy="202797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3123D03-DA31-B3AF-923A-E8A7B2057F4B}"/>
              </a:ext>
            </a:extLst>
          </p:cNvPr>
          <p:cNvSpPr txBox="1"/>
          <p:nvPr/>
        </p:nvSpPr>
        <p:spPr>
          <a:xfrm>
            <a:off x="72278" y="5226530"/>
            <a:ext cx="10695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21212"/>
                </a:solidFill>
                <a:latin typeface="-apple-system"/>
                <a:ea typeface="微软雅黑"/>
              </a:rPr>
              <a:t>函数目的：初始化块设备</a:t>
            </a:r>
            <a:endParaRPr lang="en-US" altLang="zh-CN" dirty="0">
              <a:solidFill>
                <a:srgbClr val="121212"/>
              </a:solidFill>
              <a:latin typeface="-apple-system"/>
              <a:ea typeface="微软雅黑"/>
            </a:endParaRPr>
          </a:p>
          <a:p>
            <a:endParaRPr lang="en-US" altLang="zh-CN" dirty="0">
              <a:solidFill>
                <a:srgbClr val="121212"/>
              </a:solidFill>
              <a:latin typeface="-apple-system"/>
              <a:ea typeface="微软雅黑"/>
            </a:endParaRPr>
          </a:p>
          <a:p>
            <a:r>
              <a:rPr lang="zh-CN" altLang="en-US" dirty="0">
                <a:solidFill>
                  <a:srgbClr val="121212"/>
                </a:solidFill>
                <a:latin typeface="-apple-system"/>
                <a:ea typeface="微软雅黑"/>
              </a:rPr>
              <a:t>标准</a:t>
            </a:r>
            <a:r>
              <a:rPr lang="en-US" altLang="zh-CN" dirty="0">
                <a:solidFill>
                  <a:srgbClr val="121212"/>
                </a:solidFill>
                <a:latin typeface="-apple-system"/>
                <a:ea typeface="微软雅黑"/>
              </a:rPr>
              <a:t>C</a:t>
            </a:r>
            <a:r>
              <a:rPr lang="zh-CN" altLang="en-US" dirty="0">
                <a:solidFill>
                  <a:srgbClr val="121212"/>
                </a:solidFill>
                <a:latin typeface="-apple-system"/>
                <a:ea typeface="微软雅黑"/>
              </a:rPr>
              <a:t>中不允许在结构体中定义函数，所以需要用函数指针来保存调用的函数地址，以达到封装的效果。</a:t>
            </a:r>
            <a:endParaRPr lang="zh-CN" altLang="en-US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0014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5B0EAE1-0623-94D6-D4B1-CAC95C7E3C4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349709"/>
            <a:ext cx="4043081" cy="76772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BlockCacheInit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FE02070-F5B8-8F5D-5122-5617CC93A1C8}"/>
              </a:ext>
            </a:extLst>
          </p:cNvPr>
          <p:cNvSpPr txBox="1"/>
          <p:nvPr/>
        </p:nvSpPr>
        <p:spPr>
          <a:xfrm>
            <a:off x="0" y="1107264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           						</a:t>
            </a: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函数目的：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Bcache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缓存区初始化</a:t>
            </a: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调用关系：</a:t>
            </a: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4DA0A0C-206C-63AB-BF46-35143C3B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3" y="1107264"/>
            <a:ext cx="6194490" cy="44869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2E9DC53-1F28-27C5-654C-CD1EF7785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063" y="1117430"/>
            <a:ext cx="5631632" cy="22446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1078A12-3759-01E2-EE11-1D8DCF4B5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255" y="4713194"/>
            <a:ext cx="5497247" cy="52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5255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B1EC4ADB-F135-ABFA-7662-3CEE73CA4C40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245005"/>
            <a:ext cx="4455458" cy="76772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BcacheGetBlock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D5EEA0F-C2D3-4C64-E545-8A5AD21A38A0}"/>
              </a:ext>
            </a:extLst>
          </p:cNvPr>
          <p:cNvSpPr txBox="1"/>
          <p:nvPr/>
        </p:nvSpPr>
        <p:spPr>
          <a:xfrm>
            <a:off x="0" y="1002560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           						</a:t>
            </a: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B6F2BC5-AB5A-A45E-A0A3-1DDFBA100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560"/>
            <a:ext cx="5644579" cy="43256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8411BB3-BFBC-C54A-14DF-77400766F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50" y="1211969"/>
            <a:ext cx="3897967" cy="43256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08FA127-9D13-30F7-9A0B-C008C0F07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6264" y="2764273"/>
            <a:ext cx="4155736" cy="406353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1B6EE1B-3E73-BDDA-3420-3A755F3ED377}"/>
              </a:ext>
            </a:extLst>
          </p:cNvPr>
          <p:cNvSpPr txBox="1"/>
          <p:nvPr/>
        </p:nvSpPr>
        <p:spPr>
          <a:xfrm>
            <a:off x="80683" y="5665836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函数目的：通过</a:t>
            </a: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num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获取块，并通过</a:t>
            </a:r>
            <a:r>
              <a:rPr lang="en-US" altLang="zh-CN" dirty="0" err="1">
                <a:solidFill>
                  <a:srgbClr val="000000"/>
                </a:solidFill>
                <a:latin typeface="Arial"/>
                <a:ea typeface="微软雅黑"/>
              </a:rPr>
              <a:t>readData</a:t>
            </a:r>
            <a:r>
              <a:rPr lang="zh-CN" altLang="en-US" dirty="0">
                <a:solidFill>
                  <a:srgbClr val="000000"/>
                </a:solidFill>
                <a:latin typeface="Arial"/>
                <a:ea typeface="微软雅黑"/>
              </a:rPr>
              <a:t>对块进行预读操作</a:t>
            </a:r>
          </a:p>
        </p:txBody>
      </p:sp>
    </p:spTree>
    <p:extLst>
      <p:ext uri="{BB962C8B-B14F-4D97-AF65-F5344CB8AC3E}">
        <p14:creationId xmlns:p14="http://schemas.microsoft.com/office/powerpoint/2010/main" val="82717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A1AC7D2C-5B80-98F3-B8A5-0B35B3D6165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231045"/>
            <a:ext cx="4455458" cy="76772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BlockCacheRead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C5E6D6-B7DA-461E-8F38-D58C073CB058}"/>
              </a:ext>
            </a:extLst>
          </p:cNvPr>
          <p:cNvSpPr txBox="1"/>
          <p:nvPr/>
        </p:nvSpPr>
        <p:spPr>
          <a:xfrm>
            <a:off x="0" y="988600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           						</a:t>
            </a: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</a:t>
            </a: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            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函数目的：读块设备缓存到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buf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中，开始扇区位置为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sector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，读取字节长度为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len</a:t>
            </a: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            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假设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pos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为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67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，即开始读取的字节数为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67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，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blockSize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为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64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，即每块大小为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64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字节，则</a:t>
            </a: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            pos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用二进制表示为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1000011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，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blockSize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用二进制表示为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1000000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，则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pos &amp; (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blockSize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            - 1) = 1000011 &amp; 0111111 = 0000011 = 3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，即找到了在块中的开始字节数。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9894FD5-8C94-0E47-3B5C-0EB774FC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7" y="998766"/>
            <a:ext cx="5188143" cy="53241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34029BC-04C3-90DE-83AF-79280AB5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760" y="998766"/>
            <a:ext cx="5446133" cy="29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5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EA2FC27-A72F-3417-0ADA-829E96C4DDF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" y="349709"/>
            <a:ext cx="4536140" cy="76772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BlockCacheWrite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B1C415-F0BA-3382-3BFB-9428D2514AE2}"/>
              </a:ext>
            </a:extLst>
          </p:cNvPr>
          <p:cNvSpPr txBox="1"/>
          <p:nvPr/>
        </p:nvSpPr>
        <p:spPr>
          <a:xfrm>
            <a:off x="0" y="1107264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           						</a:t>
            </a: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      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函数目的：将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buf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中的数据写入到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block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中，开始扇区为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sector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，要写入的字节长度为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len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，并</a:t>
            </a: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	      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修改对应的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flag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            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6E22D0F-E862-28A5-91CB-E9C2718A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4" y="1107264"/>
            <a:ext cx="4820521" cy="523429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A8532D8-65D6-86D1-B10B-6ACAAF1EF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085" y="1107264"/>
            <a:ext cx="5047047" cy="25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83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8AA89CB8-C9A3-FD57-B925-577D586A9FF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0" y="307827"/>
            <a:ext cx="3316941" cy="76772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BcacheSync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31EB5C-CCA9-27DE-FDC6-7382CD8E2205}"/>
              </a:ext>
            </a:extLst>
          </p:cNvPr>
          <p:cNvSpPr txBox="1"/>
          <p:nvPr/>
        </p:nvSpPr>
        <p:spPr>
          <a:xfrm>
            <a:off x="0" y="1065382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           						</a:t>
            </a: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      	            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679429F-788F-9D9A-6D34-7B084DA7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709" y="1065382"/>
            <a:ext cx="5659844" cy="428079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1A80577-2691-9367-FF49-C01825A319F3}"/>
              </a:ext>
            </a:extLst>
          </p:cNvPr>
          <p:cNvSpPr txBox="1"/>
          <p:nvPr/>
        </p:nvSpPr>
        <p:spPr>
          <a:xfrm>
            <a:off x="286871" y="5749590"/>
            <a:ext cx="4172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函数目的：将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bcache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中被修改过的块同步到外设中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9847993-0D8D-0B46-6390-37B4242F2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511" y="1065382"/>
            <a:ext cx="2297489" cy="349190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D6B91AD-BF3A-493B-7215-4DAF2908E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4" y="1065382"/>
            <a:ext cx="4009685" cy="3285714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E618C67-90F1-393E-CC50-7438E4A0E965}"/>
              </a:ext>
            </a:extLst>
          </p:cNvPr>
          <p:cNvCxnSpPr/>
          <p:nvPr/>
        </p:nvCxnSpPr>
        <p:spPr>
          <a:xfrm flipV="1">
            <a:off x="2373339" y="1150696"/>
            <a:ext cx="1724370" cy="1801906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7520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C7F2CA-14F3-1A2A-9428-FEF449DCEF73}"/>
              </a:ext>
            </a:extLst>
          </p:cNvPr>
          <p:cNvSpPr/>
          <p:nvPr/>
        </p:nvSpPr>
        <p:spPr>
          <a:xfrm>
            <a:off x="111682" y="90742"/>
            <a:ext cx="12080318" cy="439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F86FFF-28FB-1678-079F-34975DF74BDD}"/>
              </a:ext>
            </a:extLst>
          </p:cNvPr>
          <p:cNvSpPr/>
          <p:nvPr/>
        </p:nvSpPr>
        <p:spPr>
          <a:xfrm>
            <a:off x="111682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E97AA3-2BBF-CCE6-21A1-3661C29C279B}"/>
              </a:ext>
            </a:extLst>
          </p:cNvPr>
          <p:cNvSpPr/>
          <p:nvPr/>
        </p:nvSpPr>
        <p:spPr>
          <a:xfrm>
            <a:off x="4136906" y="181484"/>
            <a:ext cx="3915865" cy="25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C697D3-AAD2-0E3F-3E81-9A8536F229E4}"/>
              </a:ext>
            </a:extLst>
          </p:cNvPr>
          <p:cNvSpPr/>
          <p:nvPr/>
        </p:nvSpPr>
        <p:spPr>
          <a:xfrm>
            <a:off x="8164453" y="181484"/>
            <a:ext cx="3915865" cy="258266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1E418-1388-3903-5EBC-BB29218849C8}"/>
              </a:ext>
            </a:extLst>
          </p:cNvPr>
          <p:cNvSpPr txBox="1"/>
          <p:nvPr/>
        </p:nvSpPr>
        <p:spPr>
          <a:xfrm>
            <a:off x="1378578" y="125951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基础知识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FD8E88-2882-D2E1-727A-8FB0A6A79E34}"/>
              </a:ext>
            </a:extLst>
          </p:cNvPr>
          <p:cNvSpPr txBox="1"/>
          <p:nvPr/>
        </p:nvSpPr>
        <p:spPr>
          <a:xfrm>
            <a:off x="5460805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数据结构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5A5BE3-3442-18C4-75E7-5959EFB4DC24}"/>
              </a:ext>
            </a:extLst>
          </p:cNvPr>
          <p:cNvSpPr txBox="1"/>
          <p:nvPr/>
        </p:nvSpPr>
        <p:spPr>
          <a:xfrm>
            <a:off x="9544776" y="133240"/>
            <a:ext cx="138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函数讲解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08D21463-DFA7-EA17-EFD1-7B26DBEE398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0" y="210105"/>
            <a:ext cx="5056094" cy="767721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30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BcacheSyncThread</a:t>
            </a:r>
            <a:endParaRPr kumimoji="0" lang="en-US" altLang="zh-CN" sz="3600" b="1" i="0" u="none" strike="noStrike" kern="1200" cap="none" spc="30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66EB8FE-28B1-2695-0B16-67BDA94DEFA7}"/>
              </a:ext>
            </a:extLst>
          </p:cNvPr>
          <p:cNvSpPr txBox="1"/>
          <p:nvPr/>
        </p:nvSpPr>
        <p:spPr>
          <a:xfrm>
            <a:off x="0" y="967660"/>
            <a:ext cx="12192000" cy="6002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8" indent="457200">
              <a:lnSpc>
                <a:spcPts val="2560"/>
              </a:lnSpc>
              <a:defRPr/>
            </a:pPr>
            <a:r>
              <a:rPr lang="en-US" altLang="zh-CN" dirty="0">
                <a:solidFill>
                  <a:srgbClr val="000000"/>
                </a:solidFill>
                <a:latin typeface="Arial"/>
                <a:ea typeface="微软雅黑"/>
              </a:rPr>
              <a:t>  					           						</a:t>
            </a:r>
          </a:p>
          <a:p>
            <a:pPr lvl="8" indent="457200">
              <a:lnSpc>
                <a:spcPts val="2560"/>
              </a:lnSpc>
              <a:defRPr/>
            </a:pPr>
            <a:endParaRPr lang="en-US" altLang="zh-CN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</a:t>
            </a: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</a:t>
            </a: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endParaRPr lang="en-US" altLang="zh-CN" sz="1400" dirty="0">
              <a:solidFill>
                <a:srgbClr val="000000"/>
              </a:solidFill>
              <a:latin typeface="Arial"/>
              <a:ea typeface="微软雅黑"/>
            </a:endParaRPr>
          </a:p>
          <a:p>
            <a:pPr lvl="8" indent="457200">
              <a:lnSpc>
                <a:spcPts val="256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	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函数目的：计算</a:t>
            </a:r>
            <a:r>
              <a:rPr lang="en-US" altLang="zh-CN" sz="1400" dirty="0" err="1">
                <a:solidFill>
                  <a:srgbClr val="000000"/>
                </a:solidFill>
                <a:latin typeface="Arial"/>
                <a:ea typeface="微软雅黑"/>
              </a:rPr>
              <a:t>bcache</a:t>
            </a:r>
            <a:r>
              <a:rPr lang="zh-CN" altLang="en-US" sz="1400" dirty="0">
                <a:solidFill>
                  <a:srgbClr val="000000"/>
                </a:solidFill>
                <a:latin typeface="Arial"/>
                <a:ea typeface="微软雅黑"/>
              </a:rPr>
              <a:t>的脏数据率，并根据计算结果进行同步操作</a:t>
            </a:r>
            <a:r>
              <a:rPr lang="en-US" altLang="zh-CN" sz="1400" dirty="0">
                <a:solidFill>
                  <a:srgbClr val="000000"/>
                </a:solidFill>
                <a:latin typeface="Arial"/>
                <a:ea typeface="微软雅黑"/>
              </a:rPr>
              <a:t>      	            		</a:t>
            </a:r>
            <a:endParaRPr lang="zh-CN" altLang="en-US" sz="1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5269776-7E7B-2851-8417-BD540F575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34" y="967660"/>
            <a:ext cx="3122519" cy="194959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95D27D1-C841-AAA6-1650-E65F16C22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4" y="2917253"/>
            <a:ext cx="4243107" cy="37072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E68D4CE-E45B-7A32-C8B5-A69F0F970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741" y="977826"/>
            <a:ext cx="4652683" cy="340440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41BDB22-3922-F6C1-7D44-F1B7D53B0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7481" y="4685172"/>
            <a:ext cx="3705225" cy="1714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9BEAE26-1F08-92D3-2980-C90416A1C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963" y="5030245"/>
            <a:ext cx="3248025" cy="219075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037E11C-CE40-909C-EDB6-5ED60CF1DBBE}"/>
              </a:ext>
            </a:extLst>
          </p:cNvPr>
          <p:cNvCxnSpPr/>
          <p:nvPr/>
        </p:nvCxnSpPr>
        <p:spPr>
          <a:xfrm>
            <a:off x="2689412" y="2137704"/>
            <a:ext cx="2038069" cy="2633193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BABC857-616B-385E-3DC9-C63D1B246085}"/>
              </a:ext>
            </a:extLst>
          </p:cNvPr>
          <p:cNvCxnSpPr/>
          <p:nvPr/>
        </p:nvCxnSpPr>
        <p:spPr>
          <a:xfrm flipV="1">
            <a:off x="2689412" y="1070904"/>
            <a:ext cx="1694329" cy="744070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96DE8A0-BA78-2D60-5B93-27AC8531DE63}"/>
              </a:ext>
            </a:extLst>
          </p:cNvPr>
          <p:cNvCxnSpPr/>
          <p:nvPr/>
        </p:nvCxnSpPr>
        <p:spPr>
          <a:xfrm flipH="1">
            <a:off x="815788" y="2254245"/>
            <a:ext cx="762000" cy="663008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59970452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>
            <a:extLst>
              <a:ext uri="{FF2B5EF4-FFF2-40B4-BE49-F238E27FC236}">
                <a16:creationId xmlns:a16="http://schemas.microsoft.com/office/drawing/2014/main" id="{D59E8CDF-B620-4E8C-B787-7128127C83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48683" y="2180862"/>
            <a:ext cx="12240683" cy="22228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/>
          <a:p>
            <a:pPr algn="ctr" defTabSz="1219170"/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914676D-2707-4D58-98F3-655BBED91B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43401" y="2884633"/>
            <a:ext cx="5634355" cy="914400"/>
          </a:xfrm>
          <a:prstGeom prst="rect">
            <a:avLst/>
          </a:prstGeom>
          <a:noFill/>
        </p:spPr>
        <p:txBody>
          <a:bodyPr wrap="square" lIns="63500" tIns="25400" rIns="63500" bIns="25400" anchor="ctr"/>
          <a:lstStyle/>
          <a:p>
            <a:pPr algn="ctr" defTabSz="121917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267" b="1" spc="400">
                <a:solidFill>
                  <a:srgbClr val="FFFFFF"/>
                </a:solidFill>
                <a:latin typeface="微软雅黑"/>
                <a:ea typeface="微软雅黑"/>
              </a:rPr>
              <a:t>敬请批评指正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1A3BC6-F6EA-4F46-A238-D5E70BE0475E}"/>
              </a:ext>
            </a:extLst>
          </p:cNvPr>
          <p:cNvGrpSpPr/>
          <p:nvPr/>
        </p:nvGrpSpPr>
        <p:grpSpPr>
          <a:xfrm>
            <a:off x="3599723" y="-1224"/>
            <a:ext cx="4437053" cy="769536"/>
            <a:chOff x="2483768" y="122390"/>
            <a:chExt cx="3327790" cy="57715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D42DF88-B883-46D2-B76B-7DCE5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E04374-D444-417B-8632-4FE8C583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259C244-8D74-4468-AA86-20094C28A194}"/>
              </a:ext>
            </a:extLst>
          </p:cNvPr>
          <p:cNvSpPr/>
          <p:nvPr/>
        </p:nvSpPr>
        <p:spPr>
          <a:xfrm>
            <a:off x="8496267" y="34497"/>
            <a:ext cx="336037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defTabSz="1219170"/>
            <a:endParaRPr lang="en-US" sz="2400">
              <a:solidFill>
                <a:srgbClr val="000000"/>
              </a:solidFill>
            </a:endParaRPr>
          </a:p>
          <a:p>
            <a:pPr defTabSz="1219170"/>
            <a:endParaRPr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C1D829A-63AA-4DF0-9139-1E5DDD71A72A}"/>
              </a:ext>
            </a:extLst>
          </p:cNvPr>
          <p:cNvCxnSpPr/>
          <p:nvPr/>
        </p:nvCxnSpPr>
        <p:spPr>
          <a:xfrm>
            <a:off x="47328" y="768312"/>
            <a:ext cx="12097344" cy="11627"/>
          </a:xfrm>
          <a:prstGeom prst="line">
            <a:avLst/>
          </a:prstGeom>
          <a:ln w="9525">
            <a:solidFill>
              <a:schemeClr val="accent6">
                <a:shade val="95000"/>
              </a:schemeClr>
            </a:solidFill>
            <a:prstDash val="solid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839482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A3AD63-6384-04DB-E84B-496923BE1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" r="6671"/>
          <a:stretch/>
        </p:blipFill>
        <p:spPr>
          <a:xfrm>
            <a:off x="193721" y="1508393"/>
            <a:ext cx="6225989" cy="4083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3FBC88-7C31-A739-310C-23BF1178A3D6}"/>
              </a:ext>
            </a:extLst>
          </p:cNvPr>
          <p:cNvSpPr txBox="1"/>
          <p:nvPr/>
        </p:nvSpPr>
        <p:spPr>
          <a:xfrm>
            <a:off x="6259604" y="2877670"/>
            <a:ext cx="4693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 生成一个</a:t>
            </a:r>
            <a:r>
              <a:rPr lang="en-US" altLang="zh-CN" dirty="0" err="1"/>
              <a:t>drv_data</a:t>
            </a:r>
            <a:r>
              <a:rPr lang="zh-CN" altLang="en-US" dirty="0"/>
              <a:t>结构体，即”驱动数据”结构体，然后把</a:t>
            </a:r>
            <a:r>
              <a:rPr lang="en-US" altLang="zh-CN" dirty="0"/>
              <a:t>bop</a:t>
            </a:r>
            <a:r>
              <a:rPr lang="zh-CN" altLang="en-US" dirty="0"/>
              <a:t>和</a:t>
            </a:r>
            <a:r>
              <a:rPr lang="en-US" altLang="zh-CN" dirty="0" err="1"/>
              <a:t>priv</a:t>
            </a:r>
            <a:r>
              <a:rPr lang="zh-CN" altLang="en-US" dirty="0"/>
              <a:t>等和具体设备相关的数据与该结构体绑定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B2C0561-BAAB-3E2A-71DC-90FCFD8FE5BE}"/>
              </a:ext>
            </a:extLst>
          </p:cNvPr>
          <p:cNvSpPr txBox="1"/>
          <p:nvPr/>
        </p:nvSpPr>
        <p:spPr>
          <a:xfrm>
            <a:off x="6259604" y="4406542"/>
            <a:ext cx="469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r>
              <a:rPr lang="en-US" altLang="zh-CN" dirty="0" err="1"/>
              <a:t>VnodeLookup</a:t>
            </a:r>
            <a:r>
              <a:rPr lang="zh-CN" altLang="en-US" dirty="0"/>
              <a:t>函数根据</a:t>
            </a:r>
            <a:r>
              <a:rPr lang="en-US" altLang="zh-CN" dirty="0" err="1"/>
              <a:t>diskName</a:t>
            </a:r>
            <a:r>
              <a:rPr lang="zh-CN" altLang="en-US" dirty="0"/>
              <a:t>生成一个</a:t>
            </a:r>
            <a:r>
              <a:rPr lang="en-US" altLang="zh-CN" dirty="0" err="1"/>
              <a:t>vnode</a:t>
            </a:r>
            <a:r>
              <a:rPr lang="zh-CN" altLang="en-US" dirty="0"/>
              <a:t>节点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355C3D-3C93-22BA-F5AC-4C542DCABB5F}"/>
              </a:ext>
            </a:extLst>
          </p:cNvPr>
          <p:cNvSpPr txBox="1"/>
          <p:nvPr/>
        </p:nvSpPr>
        <p:spPr>
          <a:xfrm>
            <a:off x="6259604" y="5432759"/>
            <a:ext cx="4693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r>
              <a:rPr lang="zh-CN" altLang="en-US" dirty="0"/>
              <a:t>设置该</a:t>
            </a:r>
            <a:r>
              <a:rPr lang="en-US" altLang="zh-CN" dirty="0" err="1"/>
              <a:t>vnode</a:t>
            </a:r>
            <a:r>
              <a:rPr lang="zh-CN" altLang="en-US" dirty="0"/>
              <a:t>的</a:t>
            </a:r>
            <a:r>
              <a:rPr lang="en-US" altLang="zh-CN" dirty="0"/>
              <a:t>type</a:t>
            </a:r>
            <a:r>
              <a:rPr lang="zh-CN" altLang="en-US" dirty="0"/>
              <a:t>为</a:t>
            </a:r>
            <a:r>
              <a:rPr lang="en-US" altLang="zh-CN" dirty="0"/>
              <a:t>VNODE_TYPE_BLK</a:t>
            </a:r>
            <a:r>
              <a:rPr lang="zh-CN" altLang="en-US" dirty="0"/>
              <a:t>，表示这个</a:t>
            </a:r>
            <a:r>
              <a:rPr lang="en-US" altLang="zh-CN" dirty="0" err="1"/>
              <a:t>vnode</a:t>
            </a:r>
            <a:r>
              <a:rPr lang="zh-CN" altLang="en-US" dirty="0"/>
              <a:t>节点代表一个块设备，把块设备的驱动</a:t>
            </a:r>
            <a:r>
              <a:rPr lang="en-US" altLang="zh-CN" dirty="0" err="1"/>
              <a:t>drv_data</a:t>
            </a:r>
            <a:r>
              <a:rPr lang="zh-CN" altLang="en-US" dirty="0"/>
              <a:t>设置到</a:t>
            </a:r>
            <a:r>
              <a:rPr lang="en-US" altLang="zh-CN" dirty="0" err="1"/>
              <a:t>vnode</a:t>
            </a:r>
            <a:r>
              <a:rPr lang="zh-CN" altLang="en-US" dirty="0"/>
              <a:t>的</a:t>
            </a:r>
            <a:r>
              <a:rPr lang="en-US" altLang="zh-CN" dirty="0"/>
              <a:t>data</a:t>
            </a:r>
            <a:r>
              <a:rPr lang="zh-CN" altLang="en-US" dirty="0"/>
              <a:t>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10009C-B22A-0E20-F412-6232F2D39C99}"/>
              </a:ext>
            </a:extLst>
          </p:cNvPr>
          <p:cNvSpPr txBox="1"/>
          <p:nvPr/>
        </p:nvSpPr>
        <p:spPr>
          <a:xfrm>
            <a:off x="9838764" y="6596390"/>
            <a:ext cx="2353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los_disk_init</a:t>
            </a:r>
            <a:r>
              <a:rPr lang="en-US" altLang="zh-CN" sz="1100" dirty="0"/>
              <a:t> </a:t>
            </a:r>
            <a:r>
              <a:rPr lang="en-US" altLang="zh-CN" sz="1100" dirty="0">
                <a:sym typeface="Wingdings" panose="05000000000000000000" pitchFamily="2" charset="2"/>
              </a:rPr>
              <a:t> </a:t>
            </a:r>
            <a:r>
              <a:rPr lang="en-US" altLang="zh-CN" sz="1100" dirty="0" err="1">
                <a:sym typeface="Wingdings" panose="05000000000000000000" pitchFamily="2" charset="2"/>
              </a:rPr>
              <a:t>register_blockdriver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2029841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CD07EA-2457-9F8F-14D8-040D65D8E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"/>
          <a:stretch/>
        </p:blipFill>
        <p:spPr>
          <a:xfrm>
            <a:off x="255494" y="513862"/>
            <a:ext cx="8253544" cy="63441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4C3D11-4B98-974C-CC5C-17F46EDA5C83}"/>
              </a:ext>
            </a:extLst>
          </p:cNvPr>
          <p:cNvSpPr/>
          <p:nvPr/>
        </p:nvSpPr>
        <p:spPr>
          <a:xfrm>
            <a:off x="450476" y="2238934"/>
            <a:ext cx="4578724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367046-C6DF-F08C-78B4-184FE2F8CEE7}"/>
              </a:ext>
            </a:extLst>
          </p:cNvPr>
          <p:cNvSpPr txBox="1"/>
          <p:nvPr/>
        </p:nvSpPr>
        <p:spPr>
          <a:xfrm>
            <a:off x="7698441" y="3316599"/>
            <a:ext cx="329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</a:t>
            </a:r>
            <a:r>
              <a:rPr lang="en-US" altLang="zh-CN" dirty="0" err="1"/>
              <a:t>register_blockdriver</a:t>
            </a:r>
            <a:r>
              <a:rPr lang="zh-CN" altLang="en-US" dirty="0"/>
              <a:t>：注册块设备驱动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0DAE49-5F6F-C90A-4F85-3402114F2305}"/>
              </a:ext>
            </a:extLst>
          </p:cNvPr>
          <p:cNvSpPr txBox="1"/>
          <p:nvPr/>
        </p:nvSpPr>
        <p:spPr>
          <a:xfrm>
            <a:off x="50427" y="2161845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DD0C4F-72AD-B470-7D0B-F23420F892DE}"/>
              </a:ext>
            </a:extLst>
          </p:cNvPr>
          <p:cNvSpPr/>
          <p:nvPr/>
        </p:nvSpPr>
        <p:spPr>
          <a:xfrm>
            <a:off x="352985" y="4256249"/>
            <a:ext cx="4578724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71F24A-A32F-FEA6-0FF6-668EA9188687}"/>
              </a:ext>
            </a:extLst>
          </p:cNvPr>
          <p:cNvSpPr txBox="1"/>
          <p:nvPr/>
        </p:nvSpPr>
        <p:spPr>
          <a:xfrm>
            <a:off x="3245785" y="3452224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CB14F5-0746-47AB-3BB2-8E8AF8F9BEF1}"/>
              </a:ext>
            </a:extLst>
          </p:cNvPr>
          <p:cNvSpPr txBox="1"/>
          <p:nvPr/>
        </p:nvSpPr>
        <p:spPr>
          <a:xfrm>
            <a:off x="7698440" y="4102070"/>
            <a:ext cx="3294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②根据</a:t>
            </a:r>
            <a:r>
              <a:rPr lang="en-US" altLang="zh-CN" dirty="0"/>
              <a:t>disk</a:t>
            </a:r>
            <a:r>
              <a:rPr lang="zh-CN" altLang="en-US" dirty="0"/>
              <a:t>设备节点将</a:t>
            </a:r>
            <a:r>
              <a:rPr lang="en-US" altLang="zh-CN" dirty="0"/>
              <a:t>disk</a:t>
            </a:r>
            <a:r>
              <a:rPr lang="zh-CN" altLang="en-US" dirty="0"/>
              <a:t>的基本设备信息初始化</a:t>
            </a:r>
            <a:r>
              <a:rPr lang="en-US" altLang="zh-CN" dirty="0" err="1"/>
              <a:t>diskInfo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E6ECF45-E438-F642-D4E4-AD22D187441A}"/>
              </a:ext>
            </a:extLst>
          </p:cNvPr>
          <p:cNvSpPr/>
          <p:nvPr/>
        </p:nvSpPr>
        <p:spPr>
          <a:xfrm>
            <a:off x="713814" y="4657419"/>
            <a:ext cx="3273239" cy="21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553464D-14A1-EA2D-E9CA-8B68F99791A6}"/>
              </a:ext>
            </a:extLst>
          </p:cNvPr>
          <p:cNvSpPr txBox="1"/>
          <p:nvPr/>
        </p:nvSpPr>
        <p:spPr>
          <a:xfrm>
            <a:off x="-26893" y="4179160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CA73D6A-5C3C-4984-6FC7-6918B906388C}"/>
              </a:ext>
            </a:extLst>
          </p:cNvPr>
          <p:cNvSpPr/>
          <p:nvPr/>
        </p:nvSpPr>
        <p:spPr>
          <a:xfrm>
            <a:off x="3623982" y="3316600"/>
            <a:ext cx="2682689" cy="223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912DDA5-79EE-8A7F-D64B-70405423D514}"/>
              </a:ext>
            </a:extLst>
          </p:cNvPr>
          <p:cNvSpPr txBox="1"/>
          <p:nvPr/>
        </p:nvSpPr>
        <p:spPr>
          <a:xfrm>
            <a:off x="182096" y="4687906"/>
            <a:ext cx="30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FEE9C25-E292-6B76-B995-F23975D2B915}"/>
              </a:ext>
            </a:extLst>
          </p:cNvPr>
          <p:cNvSpPr txBox="1"/>
          <p:nvPr/>
        </p:nvSpPr>
        <p:spPr>
          <a:xfrm>
            <a:off x="7698440" y="4887796"/>
            <a:ext cx="329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③</a:t>
            </a:r>
            <a:r>
              <a:rPr lang="en-US" altLang="zh-CN" dirty="0" err="1"/>
              <a:t>OsDiskInitSub</a:t>
            </a:r>
            <a:r>
              <a:rPr lang="zh-CN" altLang="en-US" dirty="0"/>
              <a:t>：磁盘初始化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F20826-EC3C-C91B-7478-79F9A1B0CCA4}"/>
              </a:ext>
            </a:extLst>
          </p:cNvPr>
          <p:cNvSpPr txBox="1"/>
          <p:nvPr/>
        </p:nvSpPr>
        <p:spPr>
          <a:xfrm>
            <a:off x="7702212" y="5506487"/>
            <a:ext cx="32945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④</a:t>
            </a:r>
            <a:r>
              <a:rPr lang="en-US" altLang="zh-CN" sz="1600" dirty="0" err="1"/>
              <a:t>DiskDivideAndPartitionRegister</a:t>
            </a:r>
            <a:r>
              <a:rPr lang="zh-CN" altLang="en-US" sz="1600" dirty="0"/>
              <a:t>：磁盘注册和分区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440147-BABA-865D-ECBA-7D6A93DD7B33}"/>
              </a:ext>
            </a:extLst>
          </p:cNvPr>
          <p:cNvSpPr txBox="1"/>
          <p:nvPr/>
        </p:nvSpPr>
        <p:spPr>
          <a:xfrm>
            <a:off x="11104321" y="6596390"/>
            <a:ext cx="2073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los_disk_init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956395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45_1*i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5f48a2c2f3f92eac73830e8c"/>
  <p:tag name="KSO_WM_TEMPLATE_ASSEMBLE_GROUPID" val="5f48a2c2f3f92eac73830e8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145_1*a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cm&quot;,&quot;fill_mode&quot;:&quot;full&quot;}"/>
  <p:tag name="KSO_WM_UNIT_DEC_AREA_ID" val="d8c195ecc7734c688ed4d0a18e265861"/>
  <p:tag name="KSO_WM_ASSEMBLE_CHIP_INDEX" val="06cc6b2436d54d959c9c99756b32b152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c"/>
  <p:tag name="KSO_WM_TEMPLATE_ASSEMBLE_GROUPID" val="5f48a2c2f3f92eac73830e8c"/>
  <p:tag name="KSO_WM_TAG_FRONT_SIZE" val=""/>
  <p:tag name="KSO_WM_TAG_BACKGROUP_ID" val=""/>
  <p:tag name="KSO_WM_TAG_BACKGROUP_SIZE" val=""/>
  <p:tag name="KSO_WM_TAG_ZODER_POSITION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89FB"/>
      </a:accent1>
      <a:accent2>
        <a:srgbClr val="D6DBFE"/>
      </a:accent2>
      <a:accent3>
        <a:srgbClr val="FFFFFF"/>
      </a:accent3>
      <a:accent4>
        <a:srgbClr val="000000"/>
      </a:accent4>
      <a:accent5>
        <a:srgbClr val="BEC4FD"/>
      </a:accent5>
      <a:accent6>
        <a:srgbClr val="C2C6E6"/>
      </a:accent6>
      <a:hlink>
        <a:srgbClr val="7889FB"/>
      </a:hlink>
      <a:folHlink>
        <a:srgbClr val="9900CC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os模板</Template>
  <TotalTime>1509</TotalTime>
  <Words>4432</Words>
  <Application>Microsoft Office PowerPoint</Application>
  <PresentationFormat>宽屏</PresentationFormat>
  <Paragraphs>525</Paragraphs>
  <Slides>78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78</vt:i4>
      </vt:variant>
    </vt:vector>
  </HeadingPairs>
  <TitlesOfParts>
    <vt:vector size="99" baseType="lpstr">
      <vt:lpstr>-apple-system</vt:lpstr>
      <vt:lpstr>Helvetica Neue</vt:lpstr>
      <vt:lpstr>OPPOSans B</vt:lpstr>
      <vt:lpstr>OPPOSans-S</vt:lpstr>
      <vt:lpstr>宋体</vt:lpstr>
      <vt:lpstr>微软雅黑</vt:lpstr>
      <vt:lpstr>字魂59号-创粗黑</vt:lpstr>
      <vt:lpstr>Arial</vt:lpstr>
      <vt:lpstr>Arial Black</vt:lpstr>
      <vt:lpstr>Broadway</vt:lpstr>
      <vt:lpstr>Calibri</vt:lpstr>
      <vt:lpstr>Consolas</vt:lpstr>
      <vt:lpstr>Helvetica</vt:lpstr>
      <vt:lpstr>Times New Roman</vt:lpstr>
      <vt:lpstr>Verdana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Disk设备与Bcache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86151</dc:creator>
  <cp:lastModifiedBy>qinan tang</cp:lastModifiedBy>
  <cp:revision>291</cp:revision>
  <dcterms:created xsi:type="dcterms:W3CDTF">2019-06-29T06:20:00Z</dcterms:created>
  <dcterms:modified xsi:type="dcterms:W3CDTF">2023-06-14T01:06:05Z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